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3" r:id="rId10"/>
    <p:sldId id="262" r:id="rId11"/>
  </p:sldIdLst>
  <p:sldSz cx="9144000" cy="6858000" type="screen4x3"/>
  <p:notesSz cx="6808788" cy="99409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A55434-AA6D-4693-91FD-8BF3FA1DD414}" v="1" dt="2026-04-09T06:39:48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A7FD4-05A7-4906-8B2A-9D6ABDB84D9F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511F8-ABF8-403E-8418-5A23C0BFC4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359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Handelingsdeel volgens PTA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511F8-ABF8-403E-8418-5A23C0BFC4B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0174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 elk moment dat je niet op school wordt verwacht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0511F8-ABF8-403E-8418-5A23C0BFC4B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10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20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33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3638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93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0040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151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128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08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205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05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5834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018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A7C21-4535-4644-AFB5-892932240F15}" type="datetimeFigureOut">
              <a:rPr lang="nl-NL" smtClean="0"/>
              <a:t>9-4-2026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89164-78F7-4064-A7CF-79DD94D5597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26"/>
          <a:stretch/>
        </p:blipFill>
        <p:spPr>
          <a:xfrm>
            <a:off x="0" y="6420763"/>
            <a:ext cx="9144000" cy="46462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38" y="260648"/>
            <a:ext cx="419685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Udimat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2060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2060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2060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2060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as@celeanum.nl" TargetMode="External"/><Relationship Id="rId2" Type="http://schemas.openxmlformats.org/officeDocument/2006/relationships/hyperlink" Target="http://www.celeanum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340768"/>
            <a:ext cx="9144000" cy="1470025"/>
          </a:xfrm>
        </p:spPr>
        <p:txBody>
          <a:bodyPr/>
          <a:lstStyle/>
          <a:p>
            <a:r>
              <a:rPr lang="nl-NL" dirty="0"/>
              <a:t>Maatschappelijke Stage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7504" y="2636912"/>
            <a:ext cx="8928992" cy="175260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2026 / 2027</a:t>
            </a:r>
          </a:p>
        </p:txBody>
      </p:sp>
    </p:spTree>
    <p:extLst>
      <p:ext uri="{BB962C8B-B14F-4D97-AF65-F5344CB8AC3E}">
        <p14:creationId xmlns:p14="http://schemas.microsoft.com/office/powerpoint/2010/main" val="84426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772400" cy="1470025"/>
          </a:xfrm>
        </p:spPr>
        <p:txBody>
          <a:bodyPr/>
          <a:lstStyle/>
          <a:p>
            <a:r>
              <a:rPr lang="nl-NL" dirty="0" err="1"/>
              <a:t>MaS</a:t>
            </a:r>
            <a:r>
              <a:rPr lang="nl-NL" dirty="0"/>
              <a:t> op het </a:t>
            </a:r>
            <a:r>
              <a:rPr lang="nl-NL" dirty="0" err="1"/>
              <a:t>Celeanum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>
            <a:normAutofit fontScale="6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Niet landelijk verplicht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Bewuste keuze van het Celeanum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Doel: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Kennis maken met vrijwilligerswerk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Kennis maken met organisaties en mensen buiten school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Ontdekken en verkennen van talenten en interesses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Ontplooien en zelf actie ondernemen (handelen)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nl-NL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Verzekering via school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nl-NL" dirty="0" err="1">
                <a:solidFill>
                  <a:schemeClr val="tx1"/>
                </a:solidFill>
              </a:rPr>
              <a:t>MaS</a:t>
            </a:r>
            <a:r>
              <a:rPr lang="nl-NL" dirty="0">
                <a:solidFill>
                  <a:schemeClr val="tx1"/>
                </a:solidFill>
              </a:rPr>
              <a:t> valt onder aansprakelijkheidsverzekering van OOZ.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213250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7772400" cy="1154559"/>
          </a:xfrm>
        </p:spPr>
        <p:txBody>
          <a:bodyPr>
            <a:normAutofit/>
          </a:bodyPr>
          <a:lstStyle/>
          <a:p>
            <a:r>
              <a:rPr lang="nl-NL" dirty="0"/>
              <a:t>Wat is vrijwilligerswerk?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1560" y="1919263"/>
            <a:ext cx="7848872" cy="3719537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Onbetaald</a:t>
            </a:r>
          </a:p>
          <a:p>
            <a:pPr marL="457200" indent="-457200" algn="l"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Vervangt nooit een betaalde baan</a:t>
            </a:r>
          </a:p>
          <a:p>
            <a:pPr marL="457200" indent="-457200" algn="l"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Geen klusjes bij familie (wel mantelzorg)</a:t>
            </a:r>
          </a:p>
          <a:p>
            <a:pPr marL="457200" indent="-457200" algn="l"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Ondersteunen van een maatschappelijke organisatie (vereniging, stichting, andere organisatie)</a:t>
            </a:r>
          </a:p>
          <a:p>
            <a:pPr marL="457200" indent="-457200" algn="l"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Geen opleiding (wel opleiden)</a:t>
            </a:r>
          </a:p>
          <a:p>
            <a:pPr marL="457200" indent="-457200" algn="l">
              <a:buFontTx/>
              <a:buChar char="-"/>
            </a:pPr>
            <a:r>
              <a:rPr lang="nl-NL" u="sng" dirty="0">
                <a:solidFill>
                  <a:schemeClr val="tx1"/>
                </a:solidFill>
              </a:rPr>
              <a:t>Extra mogelijkheid</a:t>
            </a:r>
            <a:r>
              <a:rPr lang="nl-NL" dirty="0">
                <a:solidFill>
                  <a:schemeClr val="tx1"/>
                </a:solidFill>
              </a:rPr>
              <a:t>: </a:t>
            </a:r>
          </a:p>
          <a:p>
            <a:pPr marL="914400" lvl="1" indent="-457200" algn="l">
              <a:buFontTx/>
              <a:buChar char="-"/>
            </a:pPr>
            <a:r>
              <a:rPr lang="nl-NL" dirty="0">
                <a:solidFill>
                  <a:schemeClr val="tx1"/>
                </a:solidFill>
              </a:rPr>
              <a:t>maximaal 15 uren voor beroepen oriëntatie </a:t>
            </a:r>
          </a:p>
          <a:p>
            <a:pPr lvl="1" algn="l"/>
            <a:r>
              <a:rPr lang="nl-NL" dirty="0">
                <a:solidFill>
                  <a:schemeClr val="tx1"/>
                </a:solidFill>
              </a:rPr>
              <a:t>	</a:t>
            </a:r>
            <a:r>
              <a:rPr lang="nl-NL" sz="2600" dirty="0">
                <a:solidFill>
                  <a:schemeClr val="tx1"/>
                </a:solidFill>
              </a:rPr>
              <a:t>(eventueel onder schooltijd </a:t>
            </a:r>
            <a:r>
              <a:rPr lang="nl-NL" sz="2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nl-NL" sz="2600" dirty="0">
                <a:solidFill>
                  <a:schemeClr val="tx1"/>
                </a:solidFill>
              </a:rPr>
              <a:t> goedkeuring coördinator vereist)</a:t>
            </a:r>
          </a:p>
          <a:p>
            <a:pPr algn="l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351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154559"/>
          </a:xfrm>
        </p:spPr>
        <p:txBody>
          <a:bodyPr/>
          <a:lstStyle/>
          <a:p>
            <a:r>
              <a:rPr lang="nl-NL" dirty="0"/>
              <a:t>Inhoud van de stage: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584776" cy="3093914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Totaal 30 klokuren stage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Mag op 1 stageplek of op meerdere plekken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Verplicht handelingsdeel in het PTA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Dient met een voldoende (G of V) te worden afgesloten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Uiterste inleverdatum: 16 juni 2027 !!</a:t>
            </a:r>
          </a:p>
          <a:p>
            <a:pPr lvl="1" algn="l"/>
            <a:r>
              <a:rPr lang="nl-NL" sz="2000" dirty="0">
                <a:solidFill>
                  <a:schemeClr val="tx1"/>
                </a:solidFill>
              </a:rPr>
              <a:t>(voor </a:t>
            </a:r>
            <a:r>
              <a:rPr lang="nl-NL" sz="2000" dirty="0" err="1">
                <a:solidFill>
                  <a:schemeClr val="tx1"/>
                </a:solidFill>
              </a:rPr>
              <a:t>toetsweek</a:t>
            </a:r>
            <a:r>
              <a:rPr lang="nl-NL" sz="2000" dirty="0">
                <a:solidFill>
                  <a:schemeClr val="tx1"/>
                </a:solidFill>
              </a:rPr>
              <a:t> 4 van leerjaar 4)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284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nl-NL" dirty="0"/>
              <a:t>Hoe, waar en wanneer </a:t>
            </a:r>
            <a:br>
              <a:rPr lang="nl-NL" dirty="0"/>
            </a:br>
            <a:r>
              <a:rPr lang="nl-NL" dirty="0"/>
              <a:t>kan ik stagelopen?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04865"/>
            <a:ext cx="7859216" cy="3600400"/>
          </a:xfrm>
        </p:spPr>
        <p:txBody>
          <a:bodyPr>
            <a:normAutofit fontScale="77500" lnSpcReduction="20000"/>
          </a:bodyPr>
          <a:lstStyle/>
          <a:p>
            <a:r>
              <a:rPr lang="nl-NL" dirty="0"/>
              <a:t>Zelf op zoek</a:t>
            </a:r>
          </a:p>
          <a:p>
            <a:pPr lvl="1"/>
            <a:r>
              <a:rPr lang="nl-NL" dirty="0"/>
              <a:t>Dicht bij huis (verenigingen, contacten ouders, …)</a:t>
            </a:r>
          </a:p>
          <a:p>
            <a:pPr lvl="1"/>
            <a:r>
              <a:rPr lang="nl-NL" dirty="0"/>
              <a:t>Lijst met 101 ideeën </a:t>
            </a:r>
            <a:r>
              <a:rPr lang="nl-NL" sz="2300" dirty="0">
                <a:solidFill>
                  <a:schemeClr val="bg1">
                    <a:lumMod val="65000"/>
                  </a:schemeClr>
                </a:solidFill>
              </a:rPr>
              <a:t>(op celeanum.nl)</a:t>
            </a:r>
          </a:p>
          <a:p>
            <a:pPr lvl="1"/>
            <a:r>
              <a:rPr lang="nl-NL" dirty="0"/>
              <a:t>Beroepen oriëntatie</a:t>
            </a:r>
          </a:p>
          <a:p>
            <a:pPr lvl="1"/>
            <a:r>
              <a:rPr lang="nl-NL" dirty="0"/>
              <a:t>Diverse vrijwilligersorganisaties in Zwolle </a:t>
            </a:r>
            <a:r>
              <a:rPr lang="nl-NL" dirty="0" err="1"/>
              <a:t>eo</a:t>
            </a:r>
            <a:r>
              <a:rPr lang="nl-NL" dirty="0"/>
              <a:t> (</a:t>
            </a:r>
            <a:r>
              <a:rPr lang="nl-NL" dirty="0">
                <a:solidFill>
                  <a:srgbClr val="0070C0"/>
                </a:solidFill>
              </a:rPr>
              <a:t>G</a:t>
            </a:r>
            <a:r>
              <a:rPr lang="nl-NL" dirty="0">
                <a:solidFill>
                  <a:srgbClr val="FF0000"/>
                </a:solidFill>
              </a:rPr>
              <a:t>o</a:t>
            </a:r>
            <a:r>
              <a:rPr lang="nl-NL" dirty="0">
                <a:solidFill>
                  <a:srgbClr val="FFFF00"/>
                </a:solidFill>
              </a:rPr>
              <a:t>o</a:t>
            </a:r>
            <a:r>
              <a:rPr lang="nl-NL" dirty="0">
                <a:solidFill>
                  <a:srgbClr val="0070C0"/>
                </a:solidFill>
              </a:rPr>
              <a:t>g</a:t>
            </a:r>
            <a:r>
              <a:rPr lang="nl-NL" dirty="0">
                <a:solidFill>
                  <a:srgbClr val="FFFF00"/>
                </a:solidFill>
              </a:rPr>
              <a:t>l</a:t>
            </a:r>
            <a:r>
              <a:rPr lang="nl-NL" dirty="0">
                <a:solidFill>
                  <a:srgbClr val="FF0000"/>
                </a:solidFill>
              </a:rPr>
              <a:t>e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…</a:t>
            </a:r>
          </a:p>
          <a:p>
            <a:pPr lvl="1"/>
            <a:endParaRPr lang="nl-NL" dirty="0"/>
          </a:p>
          <a:p>
            <a:r>
              <a:rPr lang="nl-NL" dirty="0"/>
              <a:t>Wanneer kan ik stagelopen</a:t>
            </a:r>
          </a:p>
          <a:p>
            <a:pPr lvl="1"/>
            <a:r>
              <a:rPr lang="nl-NL" dirty="0"/>
              <a:t>Avonduren, weekenden, vakanties en roostervrije dagen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3756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nl-NL" dirty="0"/>
              <a:t>Hoe, waar en wanneer </a:t>
            </a:r>
            <a:br>
              <a:rPr lang="nl-NL" dirty="0"/>
            </a:br>
            <a:r>
              <a:rPr lang="nl-NL" dirty="0"/>
              <a:t>kan ik stagelopen?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204864"/>
            <a:ext cx="7272808" cy="3888431"/>
          </a:xfrm>
        </p:spPr>
        <p:txBody>
          <a:bodyPr>
            <a:normAutofit/>
          </a:bodyPr>
          <a:lstStyle/>
          <a:p>
            <a:r>
              <a:rPr lang="nl-NL" dirty="0"/>
              <a:t>Op school</a:t>
            </a:r>
          </a:p>
          <a:p>
            <a:pPr lvl="1"/>
            <a:r>
              <a:rPr lang="nl-NL" dirty="0"/>
              <a:t>Een functie in bijvoorbeeld: </a:t>
            </a:r>
            <a:r>
              <a:rPr lang="nl-NL" dirty="0" err="1"/>
              <a:t>LeCo</a:t>
            </a:r>
            <a:r>
              <a:rPr lang="nl-NL" dirty="0"/>
              <a:t>, </a:t>
            </a:r>
            <a:r>
              <a:rPr lang="nl-NL" dirty="0" err="1"/>
              <a:t>FeCo</a:t>
            </a:r>
            <a:r>
              <a:rPr lang="nl-NL" dirty="0"/>
              <a:t>,  sportcommissie, keuken, </a:t>
            </a:r>
            <a:r>
              <a:rPr lang="nl-NL" dirty="0" err="1"/>
              <a:t>Celeracing</a:t>
            </a:r>
            <a:r>
              <a:rPr lang="nl-NL" dirty="0"/>
              <a:t>, Elma, maatje, …</a:t>
            </a:r>
          </a:p>
          <a:p>
            <a:pPr marL="457200" lvl="1" indent="0">
              <a:buNone/>
            </a:pPr>
            <a:r>
              <a:rPr lang="nl-NL" sz="2400" i="1" dirty="0"/>
              <a:t>(Dit mag je voor maximaal 15uur inzetten als stage)</a:t>
            </a:r>
          </a:p>
          <a:p>
            <a:pPr marL="457200" lvl="1" indent="0">
              <a:buNone/>
            </a:pPr>
            <a:r>
              <a:rPr lang="nl-NL" sz="1800" dirty="0"/>
              <a:t>	- voor de keuken kun je je (bij voorkeur in 2-tallen) </a:t>
            </a:r>
          </a:p>
          <a:p>
            <a:pPr marL="457200" lvl="1" indent="0">
              <a:buNone/>
            </a:pPr>
            <a:r>
              <a:rPr lang="nl-NL" sz="1800" dirty="0"/>
              <a:t>	   aanmelden bij dhr. Verwer</a:t>
            </a:r>
          </a:p>
          <a:p>
            <a:pPr marL="457200" lvl="1" indent="0">
              <a:buNone/>
            </a:pPr>
            <a:r>
              <a:rPr lang="nl-NL" sz="1800" dirty="0"/>
              <a:t>	- ook voor deze interne stages dien je </a:t>
            </a:r>
          </a:p>
          <a:p>
            <a:pPr marL="457200" lvl="1" indent="0">
              <a:buNone/>
            </a:pPr>
            <a:r>
              <a:rPr lang="nl-NL" sz="1800" dirty="0"/>
              <a:t>	   een compleet ingevuld formulier in te leveren.</a:t>
            </a:r>
          </a:p>
          <a:p>
            <a:pPr lvl="1"/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3324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Traject Maatschappelijke Stage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0522" y="2060848"/>
            <a:ext cx="8229600" cy="2980928"/>
          </a:xfrm>
        </p:spPr>
        <p:txBody>
          <a:bodyPr/>
          <a:lstStyle/>
          <a:p>
            <a:r>
              <a:rPr lang="nl-NL" sz="2800" dirty="0"/>
              <a:t>Info beschikbaar op website (</a:t>
            </a:r>
            <a:r>
              <a:rPr lang="nl-NL" sz="2800" dirty="0">
                <a:hlinkClick r:id="rId2"/>
              </a:rPr>
              <a:t>www.celeanum.nl</a:t>
            </a:r>
            <a:r>
              <a:rPr lang="nl-NL" sz="2800" dirty="0"/>
              <a:t>) </a:t>
            </a:r>
          </a:p>
          <a:p>
            <a:r>
              <a:rPr lang="nl-NL" sz="2800" dirty="0"/>
              <a:t>Formulieren, informatie en hulp: dhr. M. Verwer</a:t>
            </a:r>
          </a:p>
          <a:p>
            <a:r>
              <a:rPr lang="nl-NL" sz="2800" dirty="0"/>
              <a:t>Voortgangscheck rond de herfstvakantie</a:t>
            </a:r>
          </a:p>
          <a:p>
            <a:r>
              <a:rPr lang="nl-NL" sz="2800" dirty="0"/>
              <a:t>Vragen sturen naar: </a:t>
            </a:r>
            <a:r>
              <a:rPr lang="nl-NL" sz="2800" dirty="0">
                <a:hlinkClick r:id="rId3"/>
              </a:rPr>
              <a:t>mas@celeanum.nl</a:t>
            </a:r>
            <a:endParaRPr lang="nl-NL" sz="28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48556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2FD0257E454449A6E6E7416BD01A9F" ma:contentTypeVersion="9" ma:contentTypeDescription="Een nieuw document maken." ma:contentTypeScope="" ma:versionID="4eb673f361cc3d78aa44dba67d406936">
  <xsd:schema xmlns:xsd="http://www.w3.org/2001/XMLSchema" xmlns:xs="http://www.w3.org/2001/XMLSchema" xmlns:p="http://schemas.microsoft.com/office/2006/metadata/properties" xmlns:ns3="9a009d6d-f6cc-46b6-b5ae-5d379ac15e6e" targetNamespace="http://schemas.microsoft.com/office/2006/metadata/properties" ma:root="true" ma:fieldsID="45366047668a289c622cfcb34c887d22" ns3:_="">
    <xsd:import namespace="9a009d6d-f6cc-46b6-b5ae-5d379ac15e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09d6d-f6cc-46b6-b5ae-5d379ac15e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F7DA1D-A624-4045-9556-3385F8DF22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97E475-B0E6-42EE-A5F2-AD6CD1EA4B25}">
  <ds:schemaRefs>
    <ds:schemaRef ds:uri="http://schemas.microsoft.com/office/infopath/2007/PartnerControls"/>
    <ds:schemaRef ds:uri="http://purl.org/dc/dcmitype/"/>
    <ds:schemaRef ds:uri="http://purl.org/dc/elements/1.1/"/>
    <ds:schemaRef ds:uri="9a009d6d-f6cc-46b6-b5ae-5d379ac15e6e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B23A682-73EE-44DC-86DF-446DC1382E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009d6d-f6cc-46b6-b5ae-5d379ac15e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353</Words>
  <Application>Microsoft Office PowerPoint</Application>
  <PresentationFormat>Diavoorstelling (4:3)</PresentationFormat>
  <Paragraphs>58</Paragraphs>
  <Slides>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Aptos</vt:lpstr>
      <vt:lpstr>Arial</vt:lpstr>
      <vt:lpstr>AUdimat</vt:lpstr>
      <vt:lpstr>Calibri</vt:lpstr>
      <vt:lpstr>Wingdings</vt:lpstr>
      <vt:lpstr>Kantoorthema</vt:lpstr>
      <vt:lpstr>Maatschappelijke Stage</vt:lpstr>
      <vt:lpstr>MaS op het Celeanum</vt:lpstr>
      <vt:lpstr>Wat is vrijwilligerswerk?</vt:lpstr>
      <vt:lpstr>Inhoud van de stage:</vt:lpstr>
      <vt:lpstr>Hoe, waar en wanneer  kan ik stagelopen?</vt:lpstr>
      <vt:lpstr>Hoe, waar en wanneer  kan ik stagelopen?</vt:lpstr>
      <vt:lpstr>Traject Maatschappelijke Stage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 hier om een titel te maken</dc:title>
  <dc:creator>Mariska Veerman</dc:creator>
  <cp:lastModifiedBy>Marco Verwer</cp:lastModifiedBy>
  <cp:revision>13</cp:revision>
  <cp:lastPrinted>2026-04-09T06:40:03Z</cp:lastPrinted>
  <dcterms:created xsi:type="dcterms:W3CDTF">2015-10-13T12:22:52Z</dcterms:created>
  <dcterms:modified xsi:type="dcterms:W3CDTF">2026-04-09T06:40:46Z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0x010100652FD0257E454449A6E6E7416BD01A9F</vt:lpwstr>
  </property>
</Properties>
</file>