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65" r:id="rId5"/>
    <p:sldId id="266" r:id="rId6"/>
    <p:sldId id="267" r:id="rId7"/>
    <p:sldId id="268" r:id="rId8"/>
    <p:sldId id="269" r:id="rId9"/>
    <p:sldId id="270" r:id="rId10"/>
    <p:sldId id="274" r:id="rId11"/>
    <p:sldId id="272" r:id="rId12"/>
    <p:sldId id="275" r:id="rId13"/>
    <p:sldId id="276" r:id="rId14"/>
    <p:sldId id="273" r:id="rId15"/>
    <p:sldId id="277" r:id="rId16"/>
    <p:sldId id="278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7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6BB698-83BB-42C5-843B-46A770727A48}" v="28" dt="2025-02-03T10:16:04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erieke van Perlo" userId="b9359ae5-b565-4ff2-a1f6-110015dfdfe6" providerId="ADAL" clId="{555B94D0-2D4E-40C4-ACAB-B956F2C7A3E4}"/>
    <pc:docChg chg="custSel addSld modSld">
      <pc:chgData name="Frederieke van Perlo" userId="b9359ae5-b565-4ff2-a1f6-110015dfdfe6" providerId="ADAL" clId="{555B94D0-2D4E-40C4-ACAB-B956F2C7A3E4}" dt="2023-01-31T13:59:03.755" v="31" actId="3626"/>
      <pc:docMkLst>
        <pc:docMk/>
      </pc:docMkLst>
      <pc:sldChg chg="modSp mod">
        <pc:chgData name="Frederieke van Perlo" userId="b9359ae5-b565-4ff2-a1f6-110015dfdfe6" providerId="ADAL" clId="{555B94D0-2D4E-40C4-ACAB-B956F2C7A3E4}" dt="2023-01-31T13:50:55.565" v="8" actId="20577"/>
        <pc:sldMkLst>
          <pc:docMk/>
          <pc:sldMk cId="2498663053" sldId="267"/>
        </pc:sldMkLst>
        <pc:spChg chg="mod">
          <ac:chgData name="Frederieke van Perlo" userId="b9359ae5-b565-4ff2-a1f6-110015dfdfe6" providerId="ADAL" clId="{555B94D0-2D4E-40C4-ACAB-B956F2C7A3E4}" dt="2023-01-31T13:49:22.254" v="3" actId="1076"/>
          <ac:spMkLst>
            <pc:docMk/>
            <pc:sldMk cId="2498663053" sldId="267"/>
            <ac:spMk id="7" creationId="{5DBFA99A-CF30-90BB-D0BF-7FC64435D8CC}"/>
          </ac:spMkLst>
        </pc:spChg>
        <pc:spChg chg="mod">
          <ac:chgData name="Frederieke van Perlo" userId="b9359ae5-b565-4ff2-a1f6-110015dfdfe6" providerId="ADAL" clId="{555B94D0-2D4E-40C4-ACAB-B956F2C7A3E4}" dt="2023-01-31T13:50:55.565" v="8" actId="20577"/>
          <ac:spMkLst>
            <pc:docMk/>
            <pc:sldMk cId="2498663053" sldId="267"/>
            <ac:spMk id="8" creationId="{BCD26B78-EBCD-5F3B-9935-D29C6CA41D10}"/>
          </ac:spMkLst>
        </pc:spChg>
      </pc:sldChg>
      <pc:sldChg chg="modAnim">
        <pc:chgData name="Frederieke van Perlo" userId="b9359ae5-b565-4ff2-a1f6-110015dfdfe6" providerId="ADAL" clId="{555B94D0-2D4E-40C4-ACAB-B956F2C7A3E4}" dt="2023-01-31T13:51:45.873" v="10"/>
        <pc:sldMkLst>
          <pc:docMk/>
          <pc:sldMk cId="34880518" sldId="268"/>
        </pc:sldMkLst>
      </pc:sldChg>
      <pc:sldChg chg="modSp">
        <pc:chgData name="Frederieke van Perlo" userId="b9359ae5-b565-4ff2-a1f6-110015dfdfe6" providerId="ADAL" clId="{555B94D0-2D4E-40C4-ACAB-B956F2C7A3E4}" dt="2023-01-31T13:53:20.043" v="11" actId="6549"/>
        <pc:sldMkLst>
          <pc:docMk/>
          <pc:sldMk cId="2193685238" sldId="276"/>
        </pc:sldMkLst>
        <pc:spChg chg="mod">
          <ac:chgData name="Frederieke van Perlo" userId="b9359ae5-b565-4ff2-a1f6-110015dfdfe6" providerId="ADAL" clId="{555B94D0-2D4E-40C4-ACAB-B956F2C7A3E4}" dt="2023-01-31T13:53:20.043" v="11" actId="6549"/>
          <ac:spMkLst>
            <pc:docMk/>
            <pc:sldMk cId="2193685238" sldId="276"/>
            <ac:spMk id="5" creationId="{CBC568DC-CDC0-37E6-C27D-7BAFE35E4624}"/>
          </ac:spMkLst>
        </pc:spChg>
      </pc:sldChg>
      <pc:sldChg chg="modSp mod">
        <pc:chgData name="Frederieke van Perlo" userId="b9359ae5-b565-4ff2-a1f6-110015dfdfe6" providerId="ADAL" clId="{555B94D0-2D4E-40C4-ACAB-B956F2C7A3E4}" dt="2023-01-31T13:59:03.755" v="31" actId="3626"/>
        <pc:sldMkLst>
          <pc:docMk/>
          <pc:sldMk cId="738351114" sldId="277"/>
        </pc:sldMkLst>
        <pc:spChg chg="mod">
          <ac:chgData name="Frederieke van Perlo" userId="b9359ae5-b565-4ff2-a1f6-110015dfdfe6" providerId="ADAL" clId="{555B94D0-2D4E-40C4-ACAB-B956F2C7A3E4}" dt="2023-01-31T13:59:03.755" v="31" actId="3626"/>
          <ac:spMkLst>
            <pc:docMk/>
            <pc:sldMk cId="738351114" sldId="277"/>
            <ac:spMk id="3" creationId="{078BD76F-FC92-228C-C951-A48E88166178}"/>
          </ac:spMkLst>
        </pc:spChg>
      </pc:sldChg>
      <pc:sldChg chg="modSp add mod">
        <pc:chgData name="Frederieke van Perlo" userId="b9359ae5-b565-4ff2-a1f6-110015dfdfe6" providerId="ADAL" clId="{555B94D0-2D4E-40C4-ACAB-B956F2C7A3E4}" dt="2023-01-31T13:57:55.479" v="30" actId="20577"/>
        <pc:sldMkLst>
          <pc:docMk/>
          <pc:sldMk cId="3268260644" sldId="278"/>
        </pc:sldMkLst>
        <pc:graphicFrameChg chg="modGraphic">
          <ac:chgData name="Frederieke van Perlo" userId="b9359ae5-b565-4ff2-a1f6-110015dfdfe6" providerId="ADAL" clId="{555B94D0-2D4E-40C4-ACAB-B956F2C7A3E4}" dt="2023-01-31T13:57:55.479" v="30" actId="20577"/>
          <ac:graphicFrameMkLst>
            <pc:docMk/>
            <pc:sldMk cId="3268260644" sldId="278"/>
            <ac:graphicFrameMk id="4" creationId="{E36AFED1-EEF5-4979-AC7F-44A86ED5CC4E}"/>
          </ac:graphicFrameMkLst>
        </pc:graphicFrameChg>
      </pc:sldChg>
    </pc:docChg>
  </pc:docChgLst>
  <pc:docChgLst>
    <pc:chgData name="Frederieke van Perlo" userId="S::f.vanperlo@ooz.nl::b9359ae5-b565-4ff2-a1f6-110015dfdfe6" providerId="AD" clId="Web-{226BB698-83BB-42C5-843B-46A770727A48}"/>
    <pc:docChg chg="modSld">
      <pc:chgData name="Frederieke van Perlo" userId="S::f.vanperlo@ooz.nl::b9359ae5-b565-4ff2-a1f6-110015dfdfe6" providerId="AD" clId="Web-{226BB698-83BB-42C5-843B-46A770727A48}" dt="2025-02-03T10:16:04.423" v="19" actId="1076"/>
      <pc:docMkLst>
        <pc:docMk/>
      </pc:docMkLst>
      <pc:sldChg chg="modSp">
        <pc:chgData name="Frederieke van Perlo" userId="S::f.vanperlo@ooz.nl::b9359ae5-b565-4ff2-a1f6-110015dfdfe6" providerId="AD" clId="Web-{226BB698-83BB-42C5-843B-46A770727A48}" dt="2025-02-03T10:16:04.423" v="19" actId="1076"/>
        <pc:sldMkLst>
          <pc:docMk/>
          <pc:sldMk cId="2283947631" sldId="274"/>
        </pc:sldMkLst>
        <pc:spChg chg="mod">
          <ac:chgData name="Frederieke van Perlo" userId="S::f.vanperlo@ooz.nl::b9359ae5-b565-4ff2-a1f6-110015dfdfe6" providerId="AD" clId="Web-{226BB698-83BB-42C5-843B-46A770727A48}" dt="2025-02-03T10:16:04.423" v="19" actId="1076"/>
          <ac:spMkLst>
            <pc:docMk/>
            <pc:sldMk cId="2283947631" sldId="274"/>
            <ac:spMk id="12" creationId="{14D65334-54AA-DC7F-AF7F-DE4845C0BEB5}"/>
          </ac:spMkLst>
        </pc:spChg>
        <pc:graphicFrameChg chg="mod modGraphic">
          <ac:chgData name="Frederieke van Perlo" userId="S::f.vanperlo@ooz.nl::b9359ae5-b565-4ff2-a1f6-110015dfdfe6" providerId="AD" clId="Web-{226BB698-83BB-42C5-843B-46A770727A48}" dt="2025-02-03T10:15:59.438" v="18"/>
          <ac:graphicFrameMkLst>
            <pc:docMk/>
            <pc:sldMk cId="2283947631" sldId="274"/>
            <ac:graphicFrameMk id="9" creationId="{7DD2C64B-05CD-1CDC-2525-7377F8C1B27E}"/>
          </ac:graphicFrameMkLst>
        </pc:graphicFrameChg>
      </pc:sldChg>
    </pc:docChg>
  </pc:docChgLst>
  <pc:docChgLst>
    <pc:chgData name="Frederieke van Perlo" userId="b9359ae5-b565-4ff2-a1f6-110015dfdfe6" providerId="ADAL" clId="{0C81D799-CDF3-4483-AF1C-F1E3ADC320AC}"/>
    <pc:docChg chg="custSel modSld">
      <pc:chgData name="Frederieke van Perlo" userId="b9359ae5-b565-4ff2-a1f6-110015dfdfe6" providerId="ADAL" clId="{0C81D799-CDF3-4483-AF1C-F1E3ADC320AC}" dt="2023-02-01T10:50:04.544" v="105" actId="20577"/>
      <pc:docMkLst>
        <pc:docMk/>
      </pc:docMkLst>
      <pc:sldChg chg="modSp mod">
        <pc:chgData name="Frederieke van Perlo" userId="b9359ae5-b565-4ff2-a1f6-110015dfdfe6" providerId="ADAL" clId="{0C81D799-CDF3-4483-AF1C-F1E3ADC320AC}" dt="2023-02-01T09:03:22.458" v="6" actId="6549"/>
        <pc:sldMkLst>
          <pc:docMk/>
          <pc:sldMk cId="4126152551" sldId="272"/>
        </pc:sldMkLst>
        <pc:graphicFrameChg chg="modGraphic">
          <ac:chgData name="Frederieke van Perlo" userId="b9359ae5-b565-4ff2-a1f6-110015dfdfe6" providerId="ADAL" clId="{0C81D799-CDF3-4483-AF1C-F1E3ADC320AC}" dt="2023-02-01T09:03:22.458" v="6" actId="6549"/>
          <ac:graphicFrameMkLst>
            <pc:docMk/>
            <pc:sldMk cId="4126152551" sldId="272"/>
            <ac:graphicFrameMk id="9" creationId="{12568D83-8DB8-719C-C5B1-9848768DAD1E}"/>
          </ac:graphicFrameMkLst>
        </pc:graphicFrameChg>
      </pc:sldChg>
      <pc:sldChg chg="modSp mod">
        <pc:chgData name="Frederieke van Perlo" userId="b9359ae5-b565-4ff2-a1f6-110015dfdfe6" providerId="ADAL" clId="{0C81D799-CDF3-4483-AF1C-F1E3ADC320AC}" dt="2023-02-01T10:50:04.544" v="105" actId="20577"/>
        <pc:sldMkLst>
          <pc:docMk/>
          <pc:sldMk cId="738351114" sldId="277"/>
        </pc:sldMkLst>
        <pc:spChg chg="mod">
          <ac:chgData name="Frederieke van Perlo" userId="b9359ae5-b565-4ff2-a1f6-110015dfdfe6" providerId="ADAL" clId="{0C81D799-CDF3-4483-AF1C-F1E3ADC320AC}" dt="2023-02-01T10:50:04.544" v="105" actId="20577"/>
          <ac:spMkLst>
            <pc:docMk/>
            <pc:sldMk cId="738351114" sldId="277"/>
            <ac:spMk id="3" creationId="{078BD76F-FC92-228C-C951-A48E88166178}"/>
          </ac:spMkLst>
        </pc:spChg>
      </pc:sldChg>
      <pc:sldChg chg="modSp mod">
        <pc:chgData name="Frederieke van Perlo" userId="b9359ae5-b565-4ff2-a1f6-110015dfdfe6" providerId="ADAL" clId="{0C81D799-CDF3-4483-AF1C-F1E3ADC320AC}" dt="2023-02-01T09:09:06.476" v="78" actId="20577"/>
        <pc:sldMkLst>
          <pc:docMk/>
          <pc:sldMk cId="3268260644" sldId="278"/>
        </pc:sldMkLst>
        <pc:spChg chg="mod">
          <ac:chgData name="Frederieke van Perlo" userId="b9359ae5-b565-4ff2-a1f6-110015dfdfe6" providerId="ADAL" clId="{0C81D799-CDF3-4483-AF1C-F1E3ADC320AC}" dt="2023-02-01T09:09:06.476" v="78" actId="20577"/>
          <ac:spMkLst>
            <pc:docMk/>
            <pc:sldMk cId="3268260644" sldId="278"/>
            <ac:spMk id="3" creationId="{A404B632-1C7D-473B-9CCE-ABB0B5FC79B3}"/>
          </ac:spMkLst>
        </pc:spChg>
        <pc:graphicFrameChg chg="modGraphic">
          <ac:chgData name="Frederieke van Perlo" userId="b9359ae5-b565-4ff2-a1f6-110015dfdfe6" providerId="ADAL" clId="{0C81D799-CDF3-4483-AF1C-F1E3ADC320AC}" dt="2023-02-01T09:07:57.261" v="8" actId="255"/>
          <ac:graphicFrameMkLst>
            <pc:docMk/>
            <pc:sldMk cId="3268260644" sldId="278"/>
            <ac:graphicFrameMk id="4" creationId="{E36AFED1-EEF5-4979-AC7F-44A86ED5CC4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6EF78-55C3-4D33-8D64-CE84DF942018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51447-1489-4E0B-A6E1-1C8E6189FC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2536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20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1331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3638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093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004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51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12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08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205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5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583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01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A7C21-4535-4644-AFB5-892932240F15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26"/>
          <a:stretch/>
        </p:blipFill>
        <p:spPr>
          <a:xfrm>
            <a:off x="0" y="6420763"/>
            <a:ext cx="9144000" cy="464621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238" y="260648"/>
            <a:ext cx="419685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1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AUdimat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udiekeuze123.nl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menti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5596" y="230783"/>
            <a:ext cx="7276764" cy="1470025"/>
          </a:xfrm>
        </p:spPr>
        <p:txBody>
          <a:bodyPr/>
          <a:lstStyle/>
          <a:p>
            <a:pPr algn="l"/>
            <a:r>
              <a:rPr lang="nl-NL" dirty="0">
                <a:solidFill>
                  <a:srgbClr val="ED007A"/>
                </a:solidFill>
                <a:latin typeface="Arial"/>
                <a:cs typeface="Arial"/>
              </a:rPr>
              <a:t>Wiskunde in de bovenbouw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49542" y="1988840"/>
            <a:ext cx="7848872" cy="3816424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endParaRPr lang="nl-NL" dirty="0"/>
          </a:p>
          <a:p>
            <a:pPr>
              <a:lnSpc>
                <a:spcPct val="110000"/>
              </a:lnSpc>
            </a:pPr>
            <a:r>
              <a:rPr lang="nl-NL" dirty="0">
                <a:solidFill>
                  <a:srgbClr val="002060"/>
                </a:solidFill>
              </a:rPr>
              <a:t>Voorlichting klas 3</a:t>
            </a:r>
          </a:p>
          <a:p>
            <a:pPr>
              <a:lnSpc>
                <a:spcPct val="110000"/>
              </a:lnSpc>
            </a:pPr>
            <a:br>
              <a:rPr lang="nl-NL" dirty="0">
                <a:solidFill>
                  <a:srgbClr val="002060"/>
                </a:solidFill>
              </a:rPr>
            </a:br>
            <a:r>
              <a:rPr lang="nl-NL" dirty="0">
                <a:solidFill>
                  <a:srgbClr val="002060"/>
                </a:solidFill>
              </a:rPr>
              <a:t>Mw. Van Perlo</a:t>
            </a:r>
          </a:p>
        </p:txBody>
      </p:sp>
    </p:spTree>
    <p:extLst>
      <p:ext uri="{BB962C8B-B14F-4D97-AF65-F5344CB8AC3E}">
        <p14:creationId xmlns:p14="http://schemas.microsoft.com/office/powerpoint/2010/main" val="1468874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BA726-BBBE-AD19-0EC4-5D94A8A33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4624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Welke wiskunde past bij jou?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CBC568DC-CDC0-37E6-C27D-7BAFE35E4624}"/>
              </a:ext>
            </a:extLst>
          </p:cNvPr>
          <p:cNvSpPr/>
          <p:nvPr/>
        </p:nvSpPr>
        <p:spPr>
          <a:xfrm>
            <a:off x="323528" y="1700808"/>
            <a:ext cx="9030989" cy="6740307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4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Wiskunde A/C 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Hoe oplossen?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Ik reken goed met cijfers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Ik kan goed regels leren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Ik ben creatief met taal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Ik kan goed teksten interpreteren            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Ruimtelijk inzicht: nee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Praktisch</a:t>
            </a:r>
          </a:p>
          <a:p>
            <a:pPr>
              <a:lnSpc>
                <a:spcPct val="150000"/>
              </a:lnSpc>
            </a:pPr>
            <a:endParaRPr lang="nl-NL" sz="20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nl-NL" sz="20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nl-NL" sz="20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nl-NL" sz="20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nl-NL" sz="20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nl-NL" sz="20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24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Wiskunde B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Waarom zo oplossen?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Ik reken goed met letters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Voor wiskunde leer je niet</a:t>
            </a:r>
          </a:p>
          <a:p>
            <a:pPr marL="179388" indent="-179388"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Ik los graag logische problemen op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Tekst is overbodige ballast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Ruimtelijk inzicht: ja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Abstract</a:t>
            </a:r>
          </a:p>
        </p:txBody>
      </p:sp>
    </p:spTree>
    <p:extLst>
      <p:ext uri="{BB962C8B-B14F-4D97-AF65-F5344CB8AC3E}">
        <p14:creationId xmlns:p14="http://schemas.microsoft.com/office/powerpoint/2010/main" val="219368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89E22-AA0D-CF69-4BF2-5385A5F35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ED007A"/>
                </a:solidFill>
              </a:rPr>
              <a:t>Eindexamen: kernvakkenregeling</a:t>
            </a:r>
            <a:endParaRPr lang="nl-NL" dirty="0">
              <a:solidFill>
                <a:srgbClr val="ED007A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DFAA41-D7D7-3E1B-7FAE-8CE57198A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177" y="141965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nl-NL" dirty="0"/>
              <a:t>Maximaal één 5 bij Nederlands, Engels of wiskunde</a:t>
            </a:r>
          </a:p>
          <a:p>
            <a:r>
              <a:rPr lang="nl-NL" dirty="0"/>
              <a:t>Twee of drie keer een 5 = gezakt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Een goede wiskunde keuze is dus erg belangrijk!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5A1BF48-CCD6-06BF-6F1E-36BE39B1E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285293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12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8F5559-403A-68D7-4CC0-81CA2D18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Hoe maak ik een goede keuze?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8BD76F-FC92-228C-C951-A48E88166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Advies van je docent</a:t>
            </a:r>
          </a:p>
          <a:p>
            <a:r>
              <a:rPr lang="nl-NL" dirty="0"/>
              <a:t>Hoe leuk vind je wiskunde?</a:t>
            </a:r>
          </a:p>
          <a:p>
            <a:r>
              <a:rPr lang="nl-NL" dirty="0"/>
              <a:t>Al een idee voor een studie(richting)?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>
                <a:sym typeface="Wingdings" panose="05000000000000000000" pitchFamily="2" charset="2"/>
                <a:hlinkClick r:id="rId2"/>
              </a:rPr>
              <a:t>studiekeuze123.nl</a:t>
            </a:r>
            <a:endParaRPr lang="nl-NL" dirty="0"/>
          </a:p>
          <a:p>
            <a:r>
              <a:rPr lang="nl-NL" dirty="0"/>
              <a:t>Vraag een leerling uit de bovenbouw</a:t>
            </a:r>
          </a:p>
          <a:p>
            <a:r>
              <a:rPr lang="nl-NL" dirty="0"/>
              <a:t>Kom je er echt niet uit? </a:t>
            </a:r>
            <a:r>
              <a:rPr lang="nl-NL" dirty="0">
                <a:sym typeface="Wingdings" panose="05000000000000000000" pitchFamily="2" charset="2"/>
              </a:rPr>
              <a:t> decaan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8351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E9B0B-F5A0-427B-B795-14E41A79A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ED007A"/>
                </a:solidFill>
                <a:latin typeface="AUdimat"/>
              </a:rPr>
              <a:t>Voorlichting nieuwe vakken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04B632-1C7D-473B-9CCE-ABB0B5FC7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002" y="1657536"/>
            <a:ext cx="8095532" cy="48105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endParaRPr lang="nl-NL" sz="2000" dirty="0"/>
          </a:p>
          <a:p>
            <a:pPr marL="0" indent="0">
              <a:buNone/>
            </a:pPr>
            <a:br>
              <a:rPr lang="nl-NL" sz="2000" dirty="0"/>
            </a:br>
            <a:endParaRPr lang="nl-NL" sz="2000" dirty="0"/>
          </a:p>
          <a:p>
            <a:pPr marL="0" indent="0">
              <a:buNone/>
            </a:pPr>
            <a:br>
              <a:rPr lang="nl-NL" sz="2000" dirty="0"/>
            </a:br>
            <a:endParaRPr lang="nl-NL" sz="2000" dirty="0"/>
          </a:p>
          <a:p>
            <a:endParaRPr lang="nl-NL" sz="2000" dirty="0"/>
          </a:p>
          <a:p>
            <a:pPr marL="0" indent="0">
              <a:buNone/>
            </a:pPr>
            <a:r>
              <a:rPr lang="nl-NL" sz="2200" dirty="0"/>
              <a:t>Na de laatste voorlichting: lieve leerlingen, graag helpen opruimen! </a:t>
            </a:r>
          </a:p>
          <a:p>
            <a:pPr marL="0" indent="0">
              <a:buNone/>
            </a:pPr>
            <a:r>
              <a:rPr lang="nl-NL" sz="2200" dirty="0"/>
              <a:t>Lokalen in klassenopstelling, atrium weer als vanouds. Dank je wel!</a:t>
            </a:r>
          </a:p>
        </p:txBody>
      </p:sp>
      <p:graphicFrame>
        <p:nvGraphicFramePr>
          <p:cNvPr id="4" name="Tabel 7">
            <a:extLst>
              <a:ext uri="{FF2B5EF4-FFF2-40B4-BE49-F238E27FC236}">
                <a16:creationId xmlns:a16="http://schemas.microsoft.com/office/drawing/2014/main" id="{E36AFED1-EEF5-4979-AC7F-44A86ED5C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283403"/>
              </p:ext>
            </p:extLst>
          </p:nvPr>
        </p:nvGraphicFramePr>
        <p:xfrm>
          <a:off x="576638" y="1417638"/>
          <a:ext cx="7990724" cy="3783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7681">
                  <a:extLst>
                    <a:ext uri="{9D8B030D-6E8A-4147-A177-3AD203B41FA5}">
                      <a16:colId xmlns:a16="http://schemas.microsoft.com/office/drawing/2014/main" val="2721870502"/>
                    </a:ext>
                  </a:extLst>
                </a:gridCol>
                <a:gridCol w="1997681">
                  <a:extLst>
                    <a:ext uri="{9D8B030D-6E8A-4147-A177-3AD203B41FA5}">
                      <a16:colId xmlns:a16="http://schemas.microsoft.com/office/drawing/2014/main" val="830529630"/>
                    </a:ext>
                  </a:extLst>
                </a:gridCol>
                <a:gridCol w="1997681">
                  <a:extLst>
                    <a:ext uri="{9D8B030D-6E8A-4147-A177-3AD203B41FA5}">
                      <a16:colId xmlns:a16="http://schemas.microsoft.com/office/drawing/2014/main" val="2359706279"/>
                    </a:ext>
                  </a:extLst>
                </a:gridCol>
                <a:gridCol w="1997681">
                  <a:extLst>
                    <a:ext uri="{9D8B030D-6E8A-4147-A177-3AD203B41FA5}">
                      <a16:colId xmlns:a16="http://schemas.microsoft.com/office/drawing/2014/main" val="4055647859"/>
                    </a:ext>
                  </a:extLst>
                </a:gridCol>
              </a:tblGrid>
              <a:tr h="1381784">
                <a:tc>
                  <a:txBody>
                    <a:bodyPr/>
                    <a:lstStyle/>
                    <a:p>
                      <a:r>
                        <a:rPr lang="nl-NL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Ronde 1: </a:t>
                      </a:r>
                    </a:p>
                    <a:p>
                      <a:r>
                        <a:rPr lang="nl-NL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20.20 – 20.40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Ronde 2: </a:t>
                      </a:r>
                    </a:p>
                    <a:p>
                      <a:r>
                        <a:rPr lang="nl-NL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20.45 – 21.05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Ronde 3: </a:t>
                      </a:r>
                    </a:p>
                    <a:p>
                      <a:r>
                        <a:rPr lang="nl-NL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21.10 - 21.30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lokaal </a:t>
                      </a:r>
                      <a:endParaRPr lang="nl-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002916"/>
                  </a:ext>
                </a:extLst>
              </a:tr>
              <a:tr h="800558"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Bedrijfseconomie</a:t>
                      </a:r>
                      <a:r>
                        <a:rPr lang="nl-NL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Bedrijfseconomie</a:t>
                      </a:r>
                      <a:r>
                        <a:rPr lang="nl-NL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Bedrijfseconomie</a:t>
                      </a:r>
                      <a:r>
                        <a:rPr lang="nl-NL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956859"/>
                  </a:ext>
                </a:extLst>
              </a:tr>
              <a:tr h="800558"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Filosofie</a:t>
                      </a:r>
                      <a:r>
                        <a:rPr lang="nl-NL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Filosofie</a:t>
                      </a:r>
                      <a:r>
                        <a:rPr lang="nl-NL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Filosofie</a:t>
                      </a:r>
                      <a:r>
                        <a:rPr lang="nl-NL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/>
                        <a:t>22/23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015039"/>
                  </a:ext>
                </a:extLst>
              </a:tr>
              <a:tr h="800558">
                <a:tc>
                  <a:txBody>
                    <a:bodyPr/>
                    <a:lstStyle/>
                    <a:p>
                      <a:r>
                        <a:rPr lang="nl-NL" sz="2000" dirty="0"/>
                        <a:t>NLT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Biologie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Biologie 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/>
                        <a:t>atrium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62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26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585135-595B-1FEC-C6E0-845D75A99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476672"/>
            <a:ext cx="8424936" cy="1143000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rgbClr val="ED007A"/>
                </a:solidFill>
                <a:latin typeface="Arial"/>
                <a:cs typeface="Arial"/>
              </a:rPr>
              <a:t>Waar denk je aan bij wisA en wisB?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1327EE-F514-A928-907F-EE1F69FB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600" dirty="0"/>
              <a:t>Ga naar </a:t>
            </a:r>
            <a:r>
              <a:rPr lang="nl-NL" sz="3600" dirty="0">
                <a:hlinkClick r:id="rId2"/>
              </a:rPr>
              <a:t>www.menti.com</a:t>
            </a:r>
            <a:endParaRPr lang="nl-NL" sz="3600" dirty="0"/>
          </a:p>
          <a:p>
            <a:pPr marL="0" indent="0">
              <a:buNone/>
            </a:pPr>
            <a:r>
              <a:rPr lang="nl-NL" sz="3600" dirty="0"/>
              <a:t>Gebruik de code </a:t>
            </a:r>
            <a:r>
              <a:rPr lang="nl-NL" sz="3600" b="1" i="0" dirty="0">
                <a:solidFill>
                  <a:srgbClr val="252B36"/>
                </a:solidFill>
                <a:effectLst/>
                <a:latin typeface="MentiText"/>
              </a:rPr>
              <a:t>6660 5160</a:t>
            </a:r>
          </a:p>
          <a:p>
            <a:pPr marL="0" indent="0">
              <a:buNone/>
            </a:pPr>
            <a:endParaRPr lang="nl-NL" sz="3600" b="1" dirty="0">
              <a:solidFill>
                <a:srgbClr val="252B36"/>
              </a:solidFill>
              <a:latin typeface="MentiText"/>
            </a:endParaRPr>
          </a:p>
          <a:p>
            <a:pPr marL="0" indent="0">
              <a:buNone/>
            </a:pPr>
            <a:r>
              <a:rPr lang="nl-NL" sz="3600" dirty="0">
                <a:solidFill>
                  <a:srgbClr val="252B36"/>
                </a:solidFill>
                <a:latin typeface="MentiText"/>
              </a:rPr>
              <a:t>of scan de QR code </a:t>
            </a:r>
            <a:endParaRPr lang="nl-NL" sz="36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2491A8C-1A8A-F07F-208F-E7C2CDE3FC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429000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05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EE5ADC-E453-25F6-0B91-BBCC7B35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Voorbeeld verschil wisA en wisB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107DCAA-4E93-8388-2C3E-B78C0FA8133D}"/>
              </a:ext>
            </a:extLst>
          </p:cNvPr>
          <p:cNvSpPr txBox="1"/>
          <p:nvPr/>
        </p:nvSpPr>
        <p:spPr>
          <a:xfrm>
            <a:off x="1012867" y="1240054"/>
            <a:ext cx="4588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de volgende vergelijking op: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C5D1F684-A1FE-BCA9-E1A3-5982EF470BE4}"/>
                  </a:ext>
                </a:extLst>
              </p:cNvPr>
              <p:cNvSpPr txBox="1"/>
              <p:nvPr/>
            </p:nvSpPr>
            <p:spPr>
              <a:xfrm>
                <a:off x="1012867" y="1845279"/>
                <a:ext cx="4054315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nl-NL" sz="24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𝟐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𝒙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𝟔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nl-NL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nl-NL" sz="24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nl-NL" sz="24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𝟑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𝒙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nl-NL" sz="2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nl-NL" sz="24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C5D1F684-A1FE-BCA9-E1A3-5982EF470B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867" y="1845279"/>
                <a:ext cx="4054315" cy="470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5DBFA99A-CF30-90BB-D0BF-7FC64435D8CC}"/>
                  </a:ext>
                </a:extLst>
              </p:cNvPr>
              <p:cNvSpPr txBox="1"/>
              <p:nvPr/>
            </p:nvSpPr>
            <p:spPr>
              <a:xfrm>
                <a:off x="323528" y="2458839"/>
                <a:ext cx="8210602" cy="3539430"/>
              </a:xfrm>
              <a:prstGeom prst="rect">
                <a:avLst/>
              </a:prstGeom>
              <a:noFill/>
            </p:spPr>
            <p:txBody>
              <a:bodyPr wrap="square" numCol="2" rtlCol="0">
                <a:spAutoFit/>
              </a:bodyPr>
              <a:lstStyle/>
              <a:p>
                <a:r>
                  <a:rPr lang="nl-NL" sz="2800" b="1" dirty="0">
                    <a:solidFill>
                      <a:prstClr val="black"/>
                    </a:solidFill>
                  </a:rPr>
                  <a:t>Wiskunde A</a:t>
                </a:r>
              </a:p>
              <a:p>
                <a:r>
                  <a:rPr lang="nl-NL" sz="2800" dirty="0">
                    <a:solidFill>
                      <a:prstClr val="black"/>
                    </a:solidFill>
                  </a:rPr>
                  <a:t>Functies invoeren in Grafische rekenmachine:</a:t>
                </a:r>
              </a:p>
              <a:p>
                <a:r>
                  <a:rPr lang="nl-NL" sz="2800" dirty="0">
                    <a:solidFill>
                      <a:prstClr val="black"/>
                    </a:solidFill>
                  </a:rPr>
                  <a:t>y</a:t>
                </a:r>
                <a:r>
                  <a:rPr lang="nl-NL" sz="2000" dirty="0">
                    <a:solidFill>
                      <a:prstClr val="black"/>
                    </a:solidFill>
                  </a:rPr>
                  <a:t>1</a:t>
                </a:r>
                <a:r>
                  <a:rPr lang="nl-NL" sz="2800" dirty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l-NL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800" b="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nl-NL" sz="2800" b="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nl-NL" sz="2800" b="0" i="1">
                        <a:solidFill>
                          <a:prstClr val="black"/>
                        </a:solidFill>
                        <a:latin typeface="Cambria Math"/>
                      </a:rPr>
                      <m:t>+2</m:t>
                    </m:r>
                    <m:r>
                      <a:rPr lang="nl-NL" sz="2800" b="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nl-NL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nl-NL" sz="2800" b="0" i="1">
                        <a:solidFill>
                          <a:prstClr val="black"/>
                        </a:solidFill>
                        <a:latin typeface="Cambria Math"/>
                      </a:rPr>
                      <m:t>6</m:t>
                    </m:r>
                  </m:oMath>
                </a14:m>
                <a:endParaRPr lang="nl-NL" sz="2800" dirty="0">
                  <a:solidFill>
                    <a:prstClr val="black"/>
                  </a:solidFill>
                </a:endParaRPr>
              </a:p>
              <a:p>
                <a:r>
                  <a:rPr lang="nl-NL" sz="2800" dirty="0">
                    <a:solidFill>
                      <a:prstClr val="black"/>
                    </a:solidFill>
                  </a:rPr>
                  <a:t>y</a:t>
                </a:r>
                <a:r>
                  <a:rPr lang="nl-NL" sz="2000" dirty="0">
                    <a:solidFill>
                      <a:prstClr val="black"/>
                    </a:solidFill>
                  </a:rPr>
                  <a:t>2</a:t>
                </a:r>
                <a:r>
                  <a:rPr lang="nl-NL" sz="2800" dirty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l-NL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800" b="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nl-NL" sz="2800" b="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nl-NL" sz="2800" b="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nl-NL" sz="2800" b="0" i="1">
                        <a:solidFill>
                          <a:prstClr val="black"/>
                        </a:solidFill>
                        <a:latin typeface="Cambria Math"/>
                      </a:rPr>
                      <m:t>−3</m:t>
                    </m:r>
                    <m:r>
                      <a:rPr lang="nl-NL" sz="2800" b="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nl-NL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−8</m:t>
                    </m:r>
                  </m:oMath>
                </a14:m>
                <a:endParaRPr lang="nl-NL" sz="2800" dirty="0">
                  <a:solidFill>
                    <a:prstClr val="black"/>
                  </a:solidFill>
                </a:endParaRPr>
              </a:p>
              <a:p>
                <a:r>
                  <a:rPr lang="nl-NL" sz="2800" dirty="0">
                    <a:solidFill>
                      <a:prstClr val="black"/>
                    </a:solidFill>
                  </a:rPr>
                  <a:t>Optie “snijpunt” geeft de coördinaten van de snijpunten</a:t>
                </a:r>
              </a:p>
              <a:p>
                <a:r>
                  <a:rPr lang="nl-NL" sz="2800" b="1" dirty="0">
                    <a:solidFill>
                      <a:prstClr val="black"/>
                    </a:solidFill>
                  </a:rPr>
                  <a:t>      Wiskunde B</a:t>
                </a:r>
              </a:p>
              <a:p>
                <a:endParaRPr lang="nl-NL" sz="2800" b="1" dirty="0">
                  <a:solidFill>
                    <a:prstClr val="black"/>
                  </a:solidFill>
                </a:endParaRPr>
              </a:p>
              <a:p>
                <a:endParaRPr lang="nl-NL" sz="2800" b="1" dirty="0">
                  <a:solidFill>
                    <a:prstClr val="black"/>
                  </a:solidFill>
                </a:endParaRPr>
              </a:p>
              <a:p>
                <a:endParaRPr lang="nl-NL" sz="2800" b="1" dirty="0">
                  <a:solidFill>
                    <a:prstClr val="black"/>
                  </a:solidFill>
                </a:endParaRPr>
              </a:p>
              <a:p>
                <a:endParaRPr lang="nl-NL" sz="2800" b="1" dirty="0">
                  <a:solidFill>
                    <a:prstClr val="black"/>
                  </a:solidFill>
                </a:endParaRPr>
              </a:p>
              <a:p>
                <a:endParaRPr lang="nl-NL" sz="2800" b="1" dirty="0">
                  <a:solidFill>
                    <a:prstClr val="black"/>
                  </a:solidFill>
                </a:endParaRPr>
              </a:p>
              <a:p>
                <a:endParaRPr lang="nl-NL" sz="28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5DBFA99A-CF30-90BB-D0BF-7FC64435D8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458839"/>
                <a:ext cx="8210602" cy="3539430"/>
              </a:xfrm>
              <a:prstGeom prst="rect">
                <a:avLst/>
              </a:prstGeom>
              <a:blipFill>
                <a:blip r:embed="rId3"/>
                <a:stretch>
                  <a:fillRect l="-1485" t="-1549" b="-395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vak 7">
                <a:extLst>
                  <a:ext uri="{FF2B5EF4-FFF2-40B4-BE49-F238E27FC236}">
                    <a16:creationId xmlns:a16="http://schemas.microsoft.com/office/drawing/2014/main" id="{BCD26B78-EBCD-5F3B-9935-D29C6CA41D10}"/>
                  </a:ext>
                </a:extLst>
              </p:cNvPr>
              <p:cNvSpPr txBox="1"/>
              <p:nvPr/>
            </p:nvSpPr>
            <p:spPr>
              <a:xfrm>
                <a:off x="4722875" y="3612513"/>
                <a:ext cx="4097597" cy="3424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nl-NL" sz="2400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+2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+6=</m:t>
                      </m:r>
                      <m:sSup>
                        <m:sSupPr>
                          <m:ctrlPr>
                            <a:rPr lang="nl-NL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nl-NL" sz="2400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nl-NL" sz="2400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−3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−8</m:t>
                      </m:r>
                    </m:oMath>
                  </m:oMathPara>
                </a14:m>
                <a:endParaRPr lang="nl-NL" sz="2400" i="1" dirty="0">
                  <a:solidFill>
                    <a:prstClr val="black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nl-NL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nl-NL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+14=0</m:t>
                      </m:r>
                    </m:oMath>
                  </m:oMathPara>
                </a14:m>
                <a:endParaRPr lang="nl-NL" sz="2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nl-NL" sz="2400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14=0</m:t>
                      </m:r>
                    </m:oMath>
                  </m:oMathPara>
                </a14:m>
                <a:endParaRPr lang="nl-NL" sz="2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2)(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−7)=0</m:t>
                      </m:r>
                    </m:oMath>
                  </m:oMathPara>
                </a14:m>
                <a:endParaRPr lang="nl-NL" sz="2400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>
                          <a:solidFill>
                            <a:prstClr val="black"/>
                          </a:solidFill>
                          <a:latin typeface="Cambria Math"/>
                        </a:rPr>
                        <m:t>=−2 </m:t>
                      </m:r>
                      <m:r>
                        <m:rPr>
                          <m:sty m:val="p"/>
                        </m:rPr>
                        <a:rPr lang="nl-NL" sz="2400" b="0" i="0" smtClean="0">
                          <a:solidFill>
                            <a:prstClr val="black"/>
                          </a:solidFill>
                          <a:latin typeface="Cambria Math"/>
                        </a:rPr>
                        <m:t>of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nl-NL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lang="nl-NL" sz="2400" dirty="0">
                  <a:solidFill>
                    <a:prstClr val="black"/>
                  </a:solidFill>
                </a:endParaRPr>
              </a:p>
              <a:p>
                <a:endParaRPr lang="nl-NL" sz="2400" b="1" dirty="0">
                  <a:solidFill>
                    <a:prstClr val="black"/>
                  </a:solidFill>
                </a:endParaRPr>
              </a:p>
              <a:p>
                <a:endParaRPr lang="nl-NL" sz="2400" b="1" dirty="0">
                  <a:solidFill>
                    <a:prstClr val="black"/>
                  </a:solidFill>
                </a:endParaRPr>
              </a:p>
              <a:p>
                <a:endParaRPr lang="nl-NL" sz="2400" b="1" dirty="0">
                  <a:solidFill>
                    <a:prstClr val="black"/>
                  </a:solidFill>
                </a:endParaRPr>
              </a:p>
              <a:p>
                <a:endParaRPr lang="nl-NL" sz="24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kstvak 7">
                <a:extLst>
                  <a:ext uri="{FF2B5EF4-FFF2-40B4-BE49-F238E27FC236}">
                    <a16:creationId xmlns:a16="http://schemas.microsoft.com/office/drawing/2014/main" id="{BCD26B78-EBCD-5F3B-9935-D29C6CA41D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875" y="3612513"/>
                <a:ext cx="4097597" cy="34246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866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EE5ADC-E453-25F6-0B91-BBCC7B351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704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Voorbeeld wiskunde A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1AF7C0FD-21CC-7B8E-13BF-03CBA95E0F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431" y="1238704"/>
            <a:ext cx="7921467" cy="2480204"/>
          </a:xfrm>
          <a:prstGeom prst="rect">
            <a:avLst/>
          </a:prstGeom>
        </p:spPr>
      </p:pic>
      <p:sp>
        <p:nvSpPr>
          <p:cNvPr id="19" name="Tijdelijke aanduiding voor inhoud 2">
            <a:extLst>
              <a:ext uri="{FF2B5EF4-FFF2-40B4-BE49-F238E27FC236}">
                <a16:creationId xmlns:a16="http://schemas.microsoft.com/office/drawing/2014/main" id="{8E50D7ED-9C77-FF47-ACA4-297EAD910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431" y="414908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>
                <a:solidFill>
                  <a:srgbClr val="252B36"/>
                </a:solidFill>
                <a:latin typeface="MentiText"/>
              </a:rPr>
              <a:t>Concreet probleem</a:t>
            </a:r>
          </a:p>
          <a:p>
            <a:pPr marL="0" indent="0">
              <a:buNone/>
            </a:pPr>
            <a:r>
              <a:rPr lang="nl-NL" sz="2800" dirty="0">
                <a:solidFill>
                  <a:srgbClr val="252B36"/>
                </a:solidFill>
                <a:latin typeface="MentiText"/>
              </a:rPr>
              <a:t>Grafische rekenmachine</a:t>
            </a:r>
          </a:p>
          <a:p>
            <a:pPr marL="0" indent="0">
              <a:buNone/>
            </a:pPr>
            <a:r>
              <a:rPr lang="nl-NL" sz="2800" dirty="0">
                <a:solidFill>
                  <a:srgbClr val="252B36"/>
                </a:solidFill>
                <a:latin typeface="MentiText"/>
                <a:sym typeface="Wingdings" panose="05000000000000000000" pitchFamily="2" charset="2"/>
              </a:rPr>
              <a:t> Berekeningen uitvoeren</a:t>
            </a:r>
            <a:endParaRPr lang="nl-NL" sz="2800" dirty="0">
              <a:solidFill>
                <a:srgbClr val="252B36"/>
              </a:solidFill>
              <a:latin typeface="MentiText"/>
            </a:endParaRP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1F5119EC-2338-99F6-D447-9DC4A7DE82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921097"/>
            <a:ext cx="2520280" cy="5316215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561E3997-8EC3-2DA4-0A9B-D9681DD56B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8103" y="3528572"/>
            <a:ext cx="3113927" cy="2441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EE5ADC-E453-25F6-0B91-BBCC7B351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704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Voorbeeld wiskunde B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19BDCFB-152B-1C51-7610-AAC9C7432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031" y="1252613"/>
            <a:ext cx="7059010" cy="2162477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43EB8F-0DD1-0CDB-EE79-E4BBBDCE8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431" y="414908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>
                <a:solidFill>
                  <a:srgbClr val="252B36"/>
                </a:solidFill>
                <a:latin typeface="MentiText"/>
              </a:rPr>
              <a:t>Abstract probleem</a:t>
            </a:r>
          </a:p>
          <a:p>
            <a:pPr marL="0" indent="0">
              <a:buNone/>
            </a:pPr>
            <a:r>
              <a:rPr lang="nl-NL" sz="2800" dirty="0">
                <a:solidFill>
                  <a:srgbClr val="252B36"/>
                </a:solidFill>
                <a:latin typeface="MentiText"/>
              </a:rPr>
              <a:t>Geen grafische rekenmachine</a:t>
            </a:r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E3A2F4C0-2674-F86B-8D80-8D5F2C20EB50}"/>
              </a:ext>
            </a:extLst>
          </p:cNvPr>
          <p:cNvGrpSpPr/>
          <p:nvPr/>
        </p:nvGrpSpPr>
        <p:grpSpPr>
          <a:xfrm>
            <a:off x="107504" y="1261837"/>
            <a:ext cx="7582592" cy="3934757"/>
            <a:chOff x="688903" y="2344892"/>
            <a:chExt cx="7582592" cy="3934757"/>
          </a:xfrm>
        </p:grpSpPr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BFE0D79C-0F57-C81B-8C3F-EE72D33EA2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8903" y="2344892"/>
              <a:ext cx="7504987" cy="3934757"/>
            </a:xfrm>
            <a:prstGeom prst="rect">
              <a:avLst/>
            </a:prstGeom>
          </p:spPr>
        </p:pic>
        <p:pic>
          <p:nvPicPr>
            <p:cNvPr id="15" name="Picture 4" descr="Boek schrijven - gebruik deze tips om een boek te schrijven">
              <a:extLst>
                <a:ext uri="{FF2B5EF4-FFF2-40B4-BE49-F238E27FC236}">
                  <a16:creationId xmlns:a16="http://schemas.microsoft.com/office/drawing/2014/main" id="{9974D8C5-4789-60E0-B838-33B6230731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2120" y="3407258"/>
              <a:ext cx="2619375" cy="1743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3349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14DF9-23C2-C685-62D6-7344218C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rgbClr val="ED007A"/>
                </a:solidFill>
              </a:rPr>
              <a:t>Wiskunde en profielen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F0C667DF-353B-9740-CDEF-48B72F1056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392848"/>
              </p:ext>
            </p:extLst>
          </p:nvPr>
        </p:nvGraphicFramePr>
        <p:xfrm>
          <a:off x="179512" y="1932374"/>
          <a:ext cx="8147248" cy="2605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6417">
                  <a:extLst>
                    <a:ext uri="{9D8B030D-6E8A-4147-A177-3AD203B41FA5}">
                      <a16:colId xmlns:a16="http://schemas.microsoft.com/office/drawing/2014/main" val="4230898506"/>
                    </a:ext>
                  </a:extLst>
                </a:gridCol>
                <a:gridCol w="2163984">
                  <a:extLst>
                    <a:ext uri="{9D8B030D-6E8A-4147-A177-3AD203B41FA5}">
                      <a16:colId xmlns:a16="http://schemas.microsoft.com/office/drawing/2014/main" val="4137872243"/>
                    </a:ext>
                  </a:extLst>
                </a:gridCol>
                <a:gridCol w="2396847">
                  <a:extLst>
                    <a:ext uri="{9D8B030D-6E8A-4147-A177-3AD203B41FA5}">
                      <a16:colId xmlns:a16="http://schemas.microsoft.com/office/drawing/2014/main" val="4144851745"/>
                    </a:ext>
                  </a:extLst>
                </a:gridCol>
              </a:tblGrid>
              <a:tr h="372365">
                <a:tc>
                  <a:txBody>
                    <a:bodyPr/>
                    <a:lstStyle/>
                    <a:p>
                      <a:r>
                        <a:rPr lang="nl-NL" sz="2400" dirty="0"/>
                        <a:t>Profiel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Verplicht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Keuze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340044"/>
                  </a:ext>
                </a:extLst>
              </a:tr>
              <a:tr h="536979">
                <a:tc>
                  <a:txBody>
                    <a:bodyPr/>
                    <a:lstStyle/>
                    <a:p>
                      <a:r>
                        <a:rPr lang="nl-NL" sz="2400" dirty="0"/>
                        <a:t>Cultuur en Maatschappij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A of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067473"/>
                  </a:ext>
                </a:extLst>
              </a:tr>
              <a:tr h="536979">
                <a:tc>
                  <a:txBody>
                    <a:bodyPr/>
                    <a:lstStyle/>
                    <a:p>
                      <a:r>
                        <a:rPr lang="nl-NL" sz="2400" dirty="0"/>
                        <a:t>Economie en Maatschappij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124546"/>
                  </a:ext>
                </a:extLst>
              </a:tr>
              <a:tr h="536979">
                <a:tc>
                  <a:txBody>
                    <a:bodyPr/>
                    <a:lstStyle/>
                    <a:p>
                      <a:r>
                        <a:rPr lang="nl-NL" sz="2400" dirty="0"/>
                        <a:t>Natuur en Gezondheid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038384"/>
                  </a:ext>
                </a:extLst>
              </a:tr>
              <a:tr h="536979">
                <a:tc>
                  <a:txBody>
                    <a:bodyPr/>
                    <a:lstStyle/>
                    <a:p>
                      <a:r>
                        <a:rPr lang="nl-NL" sz="2400" dirty="0"/>
                        <a:t>Natuur en Techniek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672933"/>
                  </a:ext>
                </a:extLst>
              </a:tr>
            </a:tbl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EB4D123F-16FB-5A1B-3519-FEF9024B25E7}"/>
              </a:ext>
            </a:extLst>
          </p:cNvPr>
          <p:cNvSpPr/>
          <p:nvPr/>
        </p:nvSpPr>
        <p:spPr>
          <a:xfrm>
            <a:off x="179512" y="2917265"/>
            <a:ext cx="814724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D2AB0A2-623B-45B2-0FCC-B39D79E96095}"/>
              </a:ext>
            </a:extLst>
          </p:cNvPr>
          <p:cNvSpPr/>
          <p:nvPr/>
        </p:nvSpPr>
        <p:spPr>
          <a:xfrm>
            <a:off x="179512" y="3421321"/>
            <a:ext cx="814724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3EB93DD2-15AC-EC66-79E8-566EF0B67747}"/>
              </a:ext>
            </a:extLst>
          </p:cNvPr>
          <p:cNvSpPr/>
          <p:nvPr/>
        </p:nvSpPr>
        <p:spPr>
          <a:xfrm>
            <a:off x="157294" y="3926406"/>
            <a:ext cx="8147248" cy="611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46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14DF9-23C2-C685-62D6-7344218C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rgbClr val="ED007A"/>
                </a:solidFill>
              </a:rPr>
              <a:t>Studielast</a:t>
            </a:r>
          </a:p>
        </p:txBody>
      </p:sp>
      <p:graphicFrame>
        <p:nvGraphicFramePr>
          <p:cNvPr id="9" name="Tabel 9">
            <a:extLst>
              <a:ext uri="{FF2B5EF4-FFF2-40B4-BE49-F238E27FC236}">
                <a16:creationId xmlns:a16="http://schemas.microsoft.com/office/drawing/2014/main" id="{7DD2C64B-05CD-1CDC-2525-7377F8C1B2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329874"/>
              </p:ext>
            </p:extLst>
          </p:nvPr>
        </p:nvGraphicFramePr>
        <p:xfrm>
          <a:off x="467833" y="1844824"/>
          <a:ext cx="7516751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1299">
                  <a:extLst>
                    <a:ext uri="{9D8B030D-6E8A-4147-A177-3AD203B41FA5}">
                      <a16:colId xmlns:a16="http://schemas.microsoft.com/office/drawing/2014/main" val="4247733653"/>
                    </a:ext>
                  </a:extLst>
                </a:gridCol>
                <a:gridCol w="1763459">
                  <a:extLst>
                    <a:ext uri="{9D8B030D-6E8A-4147-A177-3AD203B41FA5}">
                      <a16:colId xmlns:a16="http://schemas.microsoft.com/office/drawing/2014/main" val="4222990620"/>
                    </a:ext>
                  </a:extLst>
                </a:gridCol>
                <a:gridCol w="1750759">
                  <a:extLst>
                    <a:ext uri="{9D8B030D-6E8A-4147-A177-3AD203B41FA5}">
                      <a16:colId xmlns:a16="http://schemas.microsoft.com/office/drawing/2014/main" val="2301485794"/>
                    </a:ext>
                  </a:extLst>
                </a:gridCol>
                <a:gridCol w="1741234">
                  <a:extLst>
                    <a:ext uri="{9D8B030D-6E8A-4147-A177-3AD203B41FA5}">
                      <a16:colId xmlns:a16="http://schemas.microsoft.com/office/drawing/2014/main" val="3549133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Wiskunde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89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Klas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3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4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3 uur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880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Klas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3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3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3 uur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804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Klas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3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4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2 uur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50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b="1" dirty="0"/>
                        <a:t>Totale studielast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/>
                        <a:t>520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/>
                        <a:t>600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/>
                        <a:t>480 uur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117129"/>
                  </a:ext>
                </a:extLst>
              </a:tr>
            </a:tbl>
          </a:graphicData>
        </a:graphic>
      </p:graphicFrame>
      <p:sp>
        <p:nvSpPr>
          <p:cNvPr id="11" name="Tekstvak 10">
            <a:extLst>
              <a:ext uri="{FF2B5EF4-FFF2-40B4-BE49-F238E27FC236}">
                <a16:creationId xmlns:a16="http://schemas.microsoft.com/office/drawing/2014/main" id="{7D3A4371-4D60-CE69-192D-160EF8CFDC25}"/>
              </a:ext>
            </a:extLst>
          </p:cNvPr>
          <p:cNvSpPr txBox="1"/>
          <p:nvPr/>
        </p:nvSpPr>
        <p:spPr>
          <a:xfrm>
            <a:off x="484696" y="4941168"/>
            <a:ext cx="79757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De studielast voor elke leerling is 1600 uren per jaar (40 weken x 40 uur per week). Een leerling heeft  4800 studielasturen verspreid over de bovenbouwjaren.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14D65334-54AA-DC7F-AF7F-DE4845C0BEB5}"/>
              </a:ext>
            </a:extLst>
          </p:cNvPr>
          <p:cNvSpPr/>
          <p:nvPr/>
        </p:nvSpPr>
        <p:spPr>
          <a:xfrm>
            <a:off x="4468605" y="2276871"/>
            <a:ext cx="1728192" cy="18539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286D592-9E3D-789D-7CA7-DBBA61E3703C}"/>
              </a:ext>
            </a:extLst>
          </p:cNvPr>
          <p:cNvSpPr/>
          <p:nvPr/>
        </p:nvSpPr>
        <p:spPr>
          <a:xfrm>
            <a:off x="6228184" y="2276872"/>
            <a:ext cx="1944216" cy="18539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394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14DF9-23C2-C685-62D6-7344218C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rgbClr val="ED007A"/>
                </a:solidFill>
              </a:rPr>
              <a:t>Doorstroomperspectieven</a:t>
            </a:r>
          </a:p>
        </p:txBody>
      </p:sp>
      <p:graphicFrame>
        <p:nvGraphicFramePr>
          <p:cNvPr id="9" name="Tabel 9">
            <a:extLst>
              <a:ext uri="{FF2B5EF4-FFF2-40B4-BE49-F238E27FC236}">
                <a16:creationId xmlns:a16="http://schemas.microsoft.com/office/drawing/2014/main" id="{12568D83-8DB8-719C-C5B1-9848768DA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642886"/>
              </p:ext>
            </p:extLst>
          </p:nvPr>
        </p:nvGraphicFramePr>
        <p:xfrm>
          <a:off x="611560" y="1600200"/>
          <a:ext cx="757118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45">
                  <a:extLst>
                    <a:ext uri="{9D8B030D-6E8A-4147-A177-3AD203B41FA5}">
                      <a16:colId xmlns:a16="http://schemas.microsoft.com/office/drawing/2014/main" val="1326654722"/>
                    </a:ext>
                  </a:extLst>
                </a:gridCol>
                <a:gridCol w="5074939">
                  <a:extLst>
                    <a:ext uri="{9D8B030D-6E8A-4147-A177-3AD203B41FA5}">
                      <a16:colId xmlns:a16="http://schemas.microsoft.com/office/drawing/2014/main" val="4191189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Studies in de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982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Wiskunde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nl-NL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sociale, juridische, economische, biomedische en gedragswetenschappen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546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Wiskunde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Bètawetenschappen/technische wetenschappen en econometrie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98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Wiskunde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sociale, juridische, taal- en gedragswetenschappen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164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152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59A633-FAA1-8919-E409-7C4F7C53A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-171400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Onderwerpen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27498A5F-EE1A-2531-ADDE-B0498AF50E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908720"/>
            <a:ext cx="6984776" cy="5446194"/>
          </a:xfrm>
        </p:spPr>
      </p:pic>
    </p:spTree>
    <p:extLst>
      <p:ext uri="{BB962C8B-B14F-4D97-AF65-F5344CB8AC3E}">
        <p14:creationId xmlns:p14="http://schemas.microsoft.com/office/powerpoint/2010/main" val="260880519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B79A41AED0544994E345B10597ECBE" ma:contentTypeVersion="17" ma:contentTypeDescription="Een nieuw document maken." ma:contentTypeScope="" ma:versionID="44a14257c5d7ab34ae3703a0a9b66563">
  <xsd:schema xmlns:xsd="http://www.w3.org/2001/XMLSchema" xmlns:xs="http://www.w3.org/2001/XMLSchema" xmlns:p="http://schemas.microsoft.com/office/2006/metadata/properties" xmlns:ns2="2faa766c-fb0b-4ee2-a36c-c7b26d8f88a4" xmlns:ns3="b8ed4017-c13a-4e4b-b081-97393e8c725e" targetNamespace="http://schemas.microsoft.com/office/2006/metadata/properties" ma:root="true" ma:fieldsID="9dd7f0d4e107b06d6beb8275d8438e4c" ns2:_="" ns3:_="">
    <xsd:import namespace="2faa766c-fb0b-4ee2-a36c-c7b26d8f88a4"/>
    <xsd:import namespace="b8ed4017-c13a-4e4b-b081-97393e8c72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a766c-fb0b-4ee2-a36c-c7b26d8f8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1241942b-f22d-4f83-a1f7-fbff8d1f04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d4017-c13a-4e4b-b081-97393e8c725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a3053b-ead5-4c4c-a61a-4a9ecfeb8a39}" ma:internalName="TaxCatchAll" ma:showField="CatchAllData" ma:web="b8ed4017-c13a-4e4b-b081-97393e8c72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8ed4017-c13a-4e4b-b081-97393e8c725e" xsi:nil="true"/>
    <lcf76f155ced4ddcb4097134ff3c332f xmlns="2faa766c-fb0b-4ee2-a36c-c7b26d8f88a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9F4C63-95BE-4F84-9D2F-E4DE5E6F0E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F2CA0B-1D4C-4563-82C2-3BBDE28C4AAD}"/>
</file>

<file path=customXml/itemProps3.xml><?xml version="1.0" encoding="utf-8"?>
<ds:datastoreItem xmlns:ds="http://schemas.openxmlformats.org/officeDocument/2006/customXml" ds:itemID="{7EE924D7-7310-42A2-A07D-B2AB5FA3EBB6}">
  <ds:schemaRefs>
    <ds:schemaRef ds:uri="http://schemas.microsoft.com/office/2006/metadata/properties"/>
    <ds:schemaRef ds:uri="http://schemas.microsoft.com/office/infopath/2007/PartnerControls"/>
    <ds:schemaRef ds:uri="b8ed4017-c13a-4e4b-b081-97393e8c725e"/>
    <ds:schemaRef ds:uri="2faa766c-fb0b-4ee2-a36c-c7b26d8f88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523</Words>
  <Application>Microsoft Office PowerPoint</Application>
  <PresentationFormat>Diavoorstelling (4:3)</PresentationFormat>
  <Paragraphs>145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Kantoorthema</vt:lpstr>
      <vt:lpstr>Wiskunde in de bovenbouw</vt:lpstr>
      <vt:lpstr>Waar denk je aan bij wisA en wisB?</vt:lpstr>
      <vt:lpstr>Voorbeeld verschil wisA en wisB</vt:lpstr>
      <vt:lpstr>Voorbeeld wiskunde A</vt:lpstr>
      <vt:lpstr>Voorbeeld wiskunde B</vt:lpstr>
      <vt:lpstr>Wiskunde en profielen</vt:lpstr>
      <vt:lpstr>Studielast</vt:lpstr>
      <vt:lpstr>Doorstroomperspectieven</vt:lpstr>
      <vt:lpstr>Onderwerpen</vt:lpstr>
      <vt:lpstr>Welke wiskunde past bij jou?</vt:lpstr>
      <vt:lpstr>Eindexamen: kernvakkenregeling</vt:lpstr>
      <vt:lpstr>Hoe maak ik een goede keuze?</vt:lpstr>
      <vt:lpstr>Voorlichting nieuwe vakken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 hier om een titel te maken</dc:title>
  <dc:creator>Mariska Veerman</dc:creator>
  <cp:lastModifiedBy>Frederieke van Perlo</cp:lastModifiedBy>
  <cp:revision>32</cp:revision>
  <dcterms:created xsi:type="dcterms:W3CDTF">2015-10-13T12:22:52Z</dcterms:created>
  <dcterms:modified xsi:type="dcterms:W3CDTF">2025-02-03T10:16:11Z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0x01010065B79A41AED0544994E345B10597ECBE</vt:lpwstr>
  </property>
  <property fmtid="{D5CDD505-2E9C-101B-9397-08002B2CF9AE}" pid="3" name="MediaServiceImageTags">
    <vt:lpwstr/>
  </property>
</Properties>
</file>