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65" r:id="rId5"/>
    <p:sldId id="270" r:id="rId6"/>
    <p:sldId id="271" r:id="rId7"/>
    <p:sldId id="280" r:id="rId8"/>
    <p:sldId id="272" r:id="rId9"/>
    <p:sldId id="275" r:id="rId10"/>
    <p:sldId id="274" r:id="rId11"/>
    <p:sldId id="268" r:id="rId12"/>
    <p:sldId id="266" r:id="rId13"/>
    <p:sldId id="273" r:id="rId14"/>
    <p:sldId id="276" r:id="rId15"/>
    <p:sldId id="278" r:id="rId16"/>
    <p:sldId id="279" r:id="rId17"/>
    <p:sldId id="281" r:id="rId18"/>
    <p:sldId id="277" r:id="rId1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Stijl, licht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F3BAB-7D8A-419D-9068-1706B1AEAD9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6FFCD989-5310-42EB-95AE-427445BE1494}">
      <dgm:prSet phldrT="[Tekst]" custT="1"/>
      <dgm:spPr/>
      <dgm:t>
        <a:bodyPr/>
        <a:lstStyle/>
        <a:p>
          <a:pPr>
            <a:lnSpc>
              <a:spcPct val="90000"/>
            </a:lnSpc>
          </a:pPr>
          <a:r>
            <a:rPr lang="nl-NL" sz="3200" b="1" dirty="0">
              <a:solidFill>
                <a:schemeClr val="tx2">
                  <a:lumMod val="50000"/>
                </a:schemeClr>
              </a:solidFill>
            </a:rPr>
            <a:t>Excursies</a:t>
          </a:r>
        </a:p>
        <a:p>
          <a:pPr>
            <a:lnSpc>
              <a:spcPct val="100000"/>
            </a:lnSpc>
          </a:pPr>
          <a:r>
            <a:rPr lang="nl-NL" sz="2800" b="1" dirty="0"/>
            <a:t>DNB en de Beurs</a:t>
          </a:r>
        </a:p>
        <a:p>
          <a:pPr>
            <a:lnSpc>
              <a:spcPct val="100000"/>
            </a:lnSpc>
          </a:pPr>
          <a:r>
            <a:rPr lang="nl-NL" sz="2800" b="1" dirty="0"/>
            <a:t>Bedrijfsbezoeken</a:t>
          </a:r>
        </a:p>
        <a:p>
          <a:pPr>
            <a:lnSpc>
              <a:spcPct val="90000"/>
            </a:lnSpc>
          </a:pPr>
          <a:endParaRPr lang="nl-NL" sz="2800" dirty="0"/>
        </a:p>
      </dgm:t>
    </dgm:pt>
    <dgm:pt modelId="{75B1B04B-DF44-4E30-AF2C-C8E5D68B8692}" type="parTrans" cxnId="{F6856D94-339E-4676-8DE0-D55E712E2C98}">
      <dgm:prSet/>
      <dgm:spPr/>
      <dgm:t>
        <a:bodyPr/>
        <a:lstStyle/>
        <a:p>
          <a:endParaRPr lang="nl-NL"/>
        </a:p>
      </dgm:t>
    </dgm:pt>
    <dgm:pt modelId="{A4230FE1-4CE3-45A1-ACEA-F2D89702DF13}" type="sibTrans" cxnId="{F6856D94-339E-4676-8DE0-D55E712E2C98}">
      <dgm:prSet/>
      <dgm:spPr/>
      <dgm:t>
        <a:bodyPr/>
        <a:lstStyle/>
        <a:p>
          <a:endParaRPr lang="nl-NL"/>
        </a:p>
      </dgm:t>
    </dgm:pt>
    <dgm:pt modelId="{4A214E35-F72D-4F04-9C2C-A32F9C8E4E92}">
      <dgm:prSet phldrT="[Tekst]" custT="1"/>
      <dgm:spPr/>
      <dgm:t>
        <a:bodyPr/>
        <a:lstStyle/>
        <a:p>
          <a:r>
            <a:rPr lang="nl-NL" sz="3200" b="1" dirty="0">
              <a:solidFill>
                <a:schemeClr val="tx2">
                  <a:lumMod val="50000"/>
                </a:schemeClr>
              </a:solidFill>
            </a:rPr>
            <a:t>Projecten</a:t>
          </a:r>
        </a:p>
        <a:p>
          <a:r>
            <a:rPr lang="nl-NL" sz="2800" b="1" dirty="0"/>
            <a:t>Day </a:t>
          </a:r>
          <a:r>
            <a:rPr lang="nl-NL" sz="2800" b="1" dirty="0" err="1"/>
            <a:t>for</a:t>
          </a:r>
          <a:r>
            <a:rPr lang="nl-NL" sz="2800" b="1" dirty="0"/>
            <a:t> Change</a:t>
          </a:r>
        </a:p>
        <a:p>
          <a:r>
            <a:rPr lang="nl-NL" sz="2800" b="1" dirty="0"/>
            <a:t>Scholierenstrijd</a:t>
          </a:r>
        </a:p>
        <a:p>
          <a:endParaRPr lang="nl-NL" sz="2800" dirty="0"/>
        </a:p>
      </dgm:t>
    </dgm:pt>
    <dgm:pt modelId="{C04C320B-5390-42F8-B082-7123B21676BD}" type="parTrans" cxnId="{BEC13DBE-893B-4A46-9D09-B03F762E597C}">
      <dgm:prSet/>
      <dgm:spPr/>
      <dgm:t>
        <a:bodyPr/>
        <a:lstStyle/>
        <a:p>
          <a:endParaRPr lang="nl-NL"/>
        </a:p>
      </dgm:t>
    </dgm:pt>
    <dgm:pt modelId="{BF04474D-56F8-41E0-BA67-E6C4A5F29E39}" type="sibTrans" cxnId="{BEC13DBE-893B-4A46-9D09-B03F762E597C}">
      <dgm:prSet/>
      <dgm:spPr/>
      <dgm:t>
        <a:bodyPr/>
        <a:lstStyle/>
        <a:p>
          <a:endParaRPr lang="nl-NL"/>
        </a:p>
      </dgm:t>
    </dgm:pt>
    <dgm:pt modelId="{F95B48D5-ADD3-4901-BBA5-75D6615B8F36}">
      <dgm:prSet phldrT="[Tekst]" custT="1"/>
      <dgm:spPr/>
      <dgm:t>
        <a:bodyPr/>
        <a:lstStyle/>
        <a:p>
          <a:r>
            <a:rPr lang="nl-NL" sz="3200" b="1" dirty="0">
              <a:solidFill>
                <a:schemeClr val="tx2">
                  <a:lumMod val="50000"/>
                </a:schemeClr>
              </a:solidFill>
            </a:rPr>
            <a:t>Verdieping</a:t>
          </a:r>
        </a:p>
        <a:p>
          <a:r>
            <a:rPr lang="nl-NL" sz="2800" b="1" dirty="0">
              <a:solidFill>
                <a:schemeClr val="bg1"/>
              </a:solidFill>
            </a:rPr>
            <a:t>Keuze Onderwerpen</a:t>
          </a:r>
        </a:p>
        <a:p>
          <a:r>
            <a:rPr lang="nl-NL" sz="2800" b="1" dirty="0">
              <a:solidFill>
                <a:schemeClr val="bg1"/>
              </a:solidFill>
            </a:rPr>
            <a:t>Klaslokaalexperimenten</a:t>
          </a:r>
        </a:p>
        <a:p>
          <a:endParaRPr lang="nl-NL" sz="2800" b="1" dirty="0">
            <a:solidFill>
              <a:schemeClr val="bg1"/>
            </a:solidFill>
          </a:endParaRPr>
        </a:p>
      </dgm:t>
    </dgm:pt>
    <dgm:pt modelId="{96A678F6-3513-4113-A8BC-24B460FF41C4}" type="parTrans" cxnId="{D8670C9C-A4C5-48B8-B459-061163935624}">
      <dgm:prSet/>
      <dgm:spPr/>
      <dgm:t>
        <a:bodyPr/>
        <a:lstStyle/>
        <a:p>
          <a:endParaRPr lang="nl-NL"/>
        </a:p>
      </dgm:t>
    </dgm:pt>
    <dgm:pt modelId="{CE30FC37-70A3-4805-8A74-07E89B8E3E5E}" type="sibTrans" cxnId="{D8670C9C-A4C5-48B8-B459-061163935624}">
      <dgm:prSet/>
      <dgm:spPr/>
      <dgm:t>
        <a:bodyPr/>
        <a:lstStyle/>
        <a:p>
          <a:endParaRPr lang="nl-NL"/>
        </a:p>
      </dgm:t>
    </dgm:pt>
    <dgm:pt modelId="{B616EABF-7810-43BE-AAA1-3FC32438893C}">
      <dgm:prSet phldrT="[Tekst]" custT="1"/>
      <dgm:spPr/>
      <dgm:t>
        <a:bodyPr/>
        <a:lstStyle/>
        <a:p>
          <a:r>
            <a:rPr lang="nl-NL" sz="3200" b="1" dirty="0">
              <a:solidFill>
                <a:schemeClr val="tx2">
                  <a:lumMod val="50000"/>
                </a:schemeClr>
              </a:solidFill>
            </a:rPr>
            <a:t>	Certificaten</a:t>
          </a:r>
        </a:p>
        <a:p>
          <a:r>
            <a:rPr lang="nl-NL" sz="2800" b="1" dirty="0">
              <a:solidFill>
                <a:schemeClr val="bg1"/>
              </a:solidFill>
            </a:rPr>
            <a:t>NIMA (marketing)</a:t>
          </a:r>
        </a:p>
        <a:p>
          <a:r>
            <a:rPr lang="nl-NL" sz="2800" b="1" dirty="0">
              <a:solidFill>
                <a:schemeClr val="bg1"/>
              </a:solidFill>
            </a:rPr>
            <a:t>BKB (Boekhouden)</a:t>
          </a:r>
        </a:p>
        <a:p>
          <a:endParaRPr lang="nl-NL" sz="3200" b="1" dirty="0">
            <a:solidFill>
              <a:schemeClr val="tx2">
                <a:lumMod val="50000"/>
              </a:schemeClr>
            </a:solidFill>
          </a:endParaRPr>
        </a:p>
      </dgm:t>
    </dgm:pt>
    <dgm:pt modelId="{60BAC29A-8344-42CB-9E1F-5E9281A22E6A}" type="parTrans" cxnId="{62A9ED47-4A65-47B4-88B1-D7ABEB43D77E}">
      <dgm:prSet/>
      <dgm:spPr/>
      <dgm:t>
        <a:bodyPr/>
        <a:lstStyle/>
        <a:p>
          <a:endParaRPr lang="nl-NL"/>
        </a:p>
      </dgm:t>
    </dgm:pt>
    <dgm:pt modelId="{7E4D2605-9E44-4110-9363-2F17DBF12FFD}" type="sibTrans" cxnId="{62A9ED47-4A65-47B4-88B1-D7ABEB43D77E}">
      <dgm:prSet/>
      <dgm:spPr/>
      <dgm:t>
        <a:bodyPr/>
        <a:lstStyle/>
        <a:p>
          <a:endParaRPr lang="nl-NL"/>
        </a:p>
      </dgm:t>
    </dgm:pt>
    <dgm:pt modelId="{C5D35F96-E696-406D-A6BE-B992F2B668D8}" type="pres">
      <dgm:prSet presAssocID="{989F3BAB-7D8A-419D-9068-1706B1AEAD9B}" presName="diagram" presStyleCnt="0">
        <dgm:presLayoutVars>
          <dgm:dir/>
          <dgm:resizeHandles val="exact"/>
        </dgm:presLayoutVars>
      </dgm:prSet>
      <dgm:spPr/>
    </dgm:pt>
    <dgm:pt modelId="{E06602CD-5F64-456E-852C-EEDB31C19D22}" type="pres">
      <dgm:prSet presAssocID="{6FFCD989-5310-42EB-95AE-427445BE1494}" presName="node" presStyleLbl="node1" presStyleIdx="0" presStyleCnt="4">
        <dgm:presLayoutVars>
          <dgm:bulletEnabled val="1"/>
        </dgm:presLayoutVars>
      </dgm:prSet>
      <dgm:spPr/>
    </dgm:pt>
    <dgm:pt modelId="{76D9FE88-67A7-471D-97D0-FB389AA3F362}" type="pres">
      <dgm:prSet presAssocID="{A4230FE1-4CE3-45A1-ACEA-F2D89702DF13}" presName="sibTrans" presStyleCnt="0"/>
      <dgm:spPr/>
    </dgm:pt>
    <dgm:pt modelId="{D7196146-844C-4CD7-8BA6-06EDA6459FBF}" type="pres">
      <dgm:prSet presAssocID="{4A214E35-F72D-4F04-9C2C-A32F9C8E4E92}" presName="node" presStyleLbl="node1" presStyleIdx="1" presStyleCnt="4">
        <dgm:presLayoutVars>
          <dgm:bulletEnabled val="1"/>
        </dgm:presLayoutVars>
      </dgm:prSet>
      <dgm:spPr/>
    </dgm:pt>
    <dgm:pt modelId="{DC1C85F6-77BF-45E6-8E7A-8630C4821DB3}" type="pres">
      <dgm:prSet presAssocID="{BF04474D-56F8-41E0-BA67-E6C4A5F29E39}" presName="sibTrans" presStyleCnt="0"/>
      <dgm:spPr/>
    </dgm:pt>
    <dgm:pt modelId="{D36B1F8E-B0F2-49F6-8C82-FCE5FE00F595}" type="pres">
      <dgm:prSet presAssocID="{F95B48D5-ADD3-4901-BBA5-75D6615B8F36}" presName="node" presStyleLbl="node1" presStyleIdx="2" presStyleCnt="4">
        <dgm:presLayoutVars>
          <dgm:bulletEnabled val="1"/>
        </dgm:presLayoutVars>
      </dgm:prSet>
      <dgm:spPr/>
    </dgm:pt>
    <dgm:pt modelId="{32C1B90F-7178-4883-A792-4EC6DE30AB78}" type="pres">
      <dgm:prSet presAssocID="{CE30FC37-70A3-4805-8A74-07E89B8E3E5E}" presName="sibTrans" presStyleCnt="0"/>
      <dgm:spPr/>
    </dgm:pt>
    <dgm:pt modelId="{E582918D-B75A-4467-9D8D-04EA494C6571}" type="pres">
      <dgm:prSet presAssocID="{B616EABF-7810-43BE-AAA1-3FC32438893C}" presName="node" presStyleLbl="node1" presStyleIdx="3" presStyleCnt="4" custLinFactNeighborX="737" custLinFactNeighborY="1814">
        <dgm:presLayoutVars>
          <dgm:bulletEnabled val="1"/>
        </dgm:presLayoutVars>
      </dgm:prSet>
      <dgm:spPr/>
    </dgm:pt>
  </dgm:ptLst>
  <dgm:cxnLst>
    <dgm:cxn modelId="{62A9ED47-4A65-47B4-88B1-D7ABEB43D77E}" srcId="{989F3BAB-7D8A-419D-9068-1706B1AEAD9B}" destId="{B616EABF-7810-43BE-AAA1-3FC32438893C}" srcOrd="3" destOrd="0" parTransId="{60BAC29A-8344-42CB-9E1F-5E9281A22E6A}" sibTransId="{7E4D2605-9E44-4110-9363-2F17DBF12FFD}"/>
    <dgm:cxn modelId="{CD4B0482-FF7C-4E02-8022-7BD92163D597}" type="presOf" srcId="{F95B48D5-ADD3-4901-BBA5-75D6615B8F36}" destId="{D36B1F8E-B0F2-49F6-8C82-FCE5FE00F595}" srcOrd="0" destOrd="0" presId="urn:microsoft.com/office/officeart/2005/8/layout/default"/>
    <dgm:cxn modelId="{F4D34690-B04E-464F-9FA6-F82D604101CA}" type="presOf" srcId="{B616EABF-7810-43BE-AAA1-3FC32438893C}" destId="{E582918D-B75A-4467-9D8D-04EA494C6571}" srcOrd="0" destOrd="0" presId="urn:microsoft.com/office/officeart/2005/8/layout/default"/>
    <dgm:cxn modelId="{F6856D94-339E-4676-8DE0-D55E712E2C98}" srcId="{989F3BAB-7D8A-419D-9068-1706B1AEAD9B}" destId="{6FFCD989-5310-42EB-95AE-427445BE1494}" srcOrd="0" destOrd="0" parTransId="{75B1B04B-DF44-4E30-AF2C-C8E5D68B8692}" sibTransId="{A4230FE1-4CE3-45A1-ACEA-F2D89702DF13}"/>
    <dgm:cxn modelId="{D8670C9C-A4C5-48B8-B459-061163935624}" srcId="{989F3BAB-7D8A-419D-9068-1706B1AEAD9B}" destId="{F95B48D5-ADD3-4901-BBA5-75D6615B8F36}" srcOrd="2" destOrd="0" parTransId="{96A678F6-3513-4113-A8BC-24B460FF41C4}" sibTransId="{CE30FC37-70A3-4805-8A74-07E89B8E3E5E}"/>
    <dgm:cxn modelId="{51B7F6B5-245D-43D3-ADB5-0254F14C0A07}" type="presOf" srcId="{6FFCD989-5310-42EB-95AE-427445BE1494}" destId="{E06602CD-5F64-456E-852C-EEDB31C19D22}" srcOrd="0" destOrd="0" presId="urn:microsoft.com/office/officeart/2005/8/layout/default"/>
    <dgm:cxn modelId="{ACFBFEB5-CDFE-4AB4-93FC-5CB751364F44}" type="presOf" srcId="{4A214E35-F72D-4F04-9C2C-A32F9C8E4E92}" destId="{D7196146-844C-4CD7-8BA6-06EDA6459FBF}" srcOrd="0" destOrd="0" presId="urn:microsoft.com/office/officeart/2005/8/layout/default"/>
    <dgm:cxn modelId="{BEC13DBE-893B-4A46-9D09-B03F762E597C}" srcId="{989F3BAB-7D8A-419D-9068-1706B1AEAD9B}" destId="{4A214E35-F72D-4F04-9C2C-A32F9C8E4E92}" srcOrd="1" destOrd="0" parTransId="{C04C320B-5390-42F8-B082-7123B21676BD}" sibTransId="{BF04474D-56F8-41E0-BA67-E6C4A5F29E39}"/>
    <dgm:cxn modelId="{D3F991CF-76DB-45F3-9490-2E4E5E649803}" type="presOf" srcId="{989F3BAB-7D8A-419D-9068-1706B1AEAD9B}" destId="{C5D35F96-E696-406D-A6BE-B992F2B668D8}" srcOrd="0" destOrd="0" presId="urn:microsoft.com/office/officeart/2005/8/layout/default"/>
    <dgm:cxn modelId="{35C9745E-2437-4515-8EBF-A3D5781CDCA3}" type="presParOf" srcId="{C5D35F96-E696-406D-A6BE-B992F2B668D8}" destId="{E06602CD-5F64-456E-852C-EEDB31C19D22}" srcOrd="0" destOrd="0" presId="urn:microsoft.com/office/officeart/2005/8/layout/default"/>
    <dgm:cxn modelId="{AB45D14B-6D39-42B7-A151-4C76BB6E88FA}" type="presParOf" srcId="{C5D35F96-E696-406D-A6BE-B992F2B668D8}" destId="{76D9FE88-67A7-471D-97D0-FB389AA3F362}" srcOrd="1" destOrd="0" presId="urn:microsoft.com/office/officeart/2005/8/layout/default"/>
    <dgm:cxn modelId="{3AF4A986-26F1-4A43-981C-484995B378C3}" type="presParOf" srcId="{C5D35F96-E696-406D-A6BE-B992F2B668D8}" destId="{D7196146-844C-4CD7-8BA6-06EDA6459FBF}" srcOrd="2" destOrd="0" presId="urn:microsoft.com/office/officeart/2005/8/layout/default"/>
    <dgm:cxn modelId="{CC2B4F3F-4797-4632-BEE1-03FE0AC37555}" type="presParOf" srcId="{C5D35F96-E696-406D-A6BE-B992F2B668D8}" destId="{DC1C85F6-77BF-45E6-8E7A-8630C4821DB3}" srcOrd="3" destOrd="0" presId="urn:microsoft.com/office/officeart/2005/8/layout/default"/>
    <dgm:cxn modelId="{591B4F6D-A921-432F-ADCF-596850CCA7EE}" type="presParOf" srcId="{C5D35F96-E696-406D-A6BE-B992F2B668D8}" destId="{D36B1F8E-B0F2-49F6-8C82-FCE5FE00F595}" srcOrd="4" destOrd="0" presId="urn:microsoft.com/office/officeart/2005/8/layout/default"/>
    <dgm:cxn modelId="{6DF8A755-0321-4D1B-9BA4-920FD5204E89}" type="presParOf" srcId="{C5D35F96-E696-406D-A6BE-B992F2B668D8}" destId="{32C1B90F-7178-4883-A792-4EC6DE30AB78}" srcOrd="5" destOrd="0" presId="urn:microsoft.com/office/officeart/2005/8/layout/default"/>
    <dgm:cxn modelId="{6F07D760-7250-4EE9-A4EA-5DA0B3567F4B}" type="presParOf" srcId="{C5D35F96-E696-406D-A6BE-B992F2B668D8}" destId="{E582918D-B75A-4467-9D8D-04EA494C657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602CD-5F64-456E-852C-EEDB31C19D22}">
      <dsp:nvSpPr>
        <dsp:cNvPr id="0" name=""/>
        <dsp:cNvSpPr/>
      </dsp:nvSpPr>
      <dsp:spPr>
        <a:xfrm>
          <a:off x="1021" y="139258"/>
          <a:ext cx="3984531" cy="23907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b="1" kern="1200" dirty="0">
              <a:solidFill>
                <a:schemeClr val="tx2">
                  <a:lumMod val="50000"/>
                </a:schemeClr>
              </a:solidFill>
            </a:rPr>
            <a:t>Excursies</a:t>
          </a:r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DNB en de Beurs</a:t>
          </a:r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Bedrijfsbezoeken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800" kern="1200" dirty="0"/>
        </a:p>
      </dsp:txBody>
      <dsp:txXfrm>
        <a:off x="1021" y="139258"/>
        <a:ext cx="3984531" cy="2390719"/>
      </dsp:txXfrm>
    </dsp:sp>
    <dsp:sp modelId="{D7196146-844C-4CD7-8BA6-06EDA6459FBF}">
      <dsp:nvSpPr>
        <dsp:cNvPr id="0" name=""/>
        <dsp:cNvSpPr/>
      </dsp:nvSpPr>
      <dsp:spPr>
        <a:xfrm>
          <a:off x="4384006" y="139258"/>
          <a:ext cx="3984531" cy="23907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b="1" kern="1200" dirty="0">
              <a:solidFill>
                <a:schemeClr val="tx2">
                  <a:lumMod val="50000"/>
                </a:schemeClr>
              </a:solidFill>
            </a:rPr>
            <a:t>Projecten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Day </a:t>
          </a:r>
          <a:r>
            <a:rPr lang="nl-NL" sz="2800" b="1" kern="1200" dirty="0" err="1"/>
            <a:t>for</a:t>
          </a:r>
          <a:r>
            <a:rPr lang="nl-NL" sz="2800" b="1" kern="1200" dirty="0"/>
            <a:t> Change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Scholierenstrijd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800" kern="1200" dirty="0"/>
        </a:p>
      </dsp:txBody>
      <dsp:txXfrm>
        <a:off x="4384006" y="139258"/>
        <a:ext cx="3984531" cy="2390719"/>
      </dsp:txXfrm>
    </dsp:sp>
    <dsp:sp modelId="{D36B1F8E-B0F2-49F6-8C82-FCE5FE00F595}">
      <dsp:nvSpPr>
        <dsp:cNvPr id="0" name=""/>
        <dsp:cNvSpPr/>
      </dsp:nvSpPr>
      <dsp:spPr>
        <a:xfrm>
          <a:off x="1021" y="2928430"/>
          <a:ext cx="3984531" cy="23907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b="1" kern="1200" dirty="0">
              <a:solidFill>
                <a:schemeClr val="tx2">
                  <a:lumMod val="50000"/>
                </a:schemeClr>
              </a:solidFill>
            </a:rPr>
            <a:t>Verdieping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bg1"/>
              </a:solidFill>
            </a:rPr>
            <a:t>Keuze Onderwerpen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bg1"/>
              </a:solidFill>
            </a:rPr>
            <a:t>Klaslokaalexperimenten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800" b="1" kern="1200" dirty="0">
            <a:solidFill>
              <a:schemeClr val="bg1"/>
            </a:solidFill>
          </a:endParaRPr>
        </a:p>
      </dsp:txBody>
      <dsp:txXfrm>
        <a:off x="1021" y="2928430"/>
        <a:ext cx="3984531" cy="2390719"/>
      </dsp:txXfrm>
    </dsp:sp>
    <dsp:sp modelId="{E582918D-B75A-4467-9D8D-04EA494C6571}">
      <dsp:nvSpPr>
        <dsp:cNvPr id="0" name=""/>
        <dsp:cNvSpPr/>
      </dsp:nvSpPr>
      <dsp:spPr>
        <a:xfrm>
          <a:off x="4385028" y="2971798"/>
          <a:ext cx="3984531" cy="23907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b="1" kern="1200" dirty="0">
              <a:solidFill>
                <a:schemeClr val="tx2">
                  <a:lumMod val="50000"/>
                </a:schemeClr>
              </a:solidFill>
            </a:rPr>
            <a:t>	Certificaten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bg1"/>
              </a:solidFill>
            </a:rPr>
            <a:t>NIMA (marketing)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bg1"/>
              </a:solidFill>
            </a:rPr>
            <a:t>BKB (Boekhouden)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32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385028" y="2971798"/>
        <a:ext cx="3984531" cy="2390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6EF78-55C3-4D33-8D64-CE84DF942018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51447-1489-4E0B-A6E1-1C8E6189FC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2536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20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1331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3638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093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004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151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12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08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205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5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583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01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A7C21-4535-4644-AFB5-892932240F15}" type="datetimeFigureOut">
              <a:rPr lang="nl-NL" smtClean="0"/>
              <a:t>11-2-2026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89164-78F7-4064-A7CF-79DD94D5597F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26"/>
          <a:stretch/>
        </p:blipFill>
        <p:spPr>
          <a:xfrm>
            <a:off x="0" y="6420763"/>
            <a:ext cx="9144000" cy="464621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238" y="260648"/>
            <a:ext cx="419685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1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AUdimat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.pruis@ooz.nl" TargetMode="External"/><Relationship Id="rId2" Type="http://schemas.openxmlformats.org/officeDocument/2006/relationships/hyperlink" Target="mailto:lgaastra@celeanum.n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.schoonhoven@ooz.n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8263" y="763467"/>
            <a:ext cx="7276764" cy="1470025"/>
          </a:xfrm>
        </p:spPr>
        <p:txBody>
          <a:bodyPr/>
          <a:lstStyle/>
          <a:p>
            <a:pPr algn="l"/>
            <a:r>
              <a:rPr lang="nl-NL" dirty="0">
                <a:solidFill>
                  <a:srgbClr val="ED007A"/>
                </a:solidFill>
                <a:latin typeface="AUdimat"/>
                <a:cs typeface="Arial" panose="020B0604020202020204" pitchFamily="34" charset="0"/>
              </a:rPr>
              <a:t>Welkom bij de voorlichting 	Bedrijfseconomie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049485" y="2233492"/>
            <a:ext cx="4655975" cy="317114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l"/>
            <a:r>
              <a:rPr lang="nl-NL" sz="2400" dirty="0" err="1">
                <a:solidFill>
                  <a:schemeClr val="tx2"/>
                </a:solidFill>
                <a:cs typeface="Calibri"/>
              </a:rPr>
              <a:t>mvr</a:t>
            </a:r>
            <a:r>
              <a:rPr lang="nl-NL" sz="2400" dirty="0">
                <a:solidFill>
                  <a:schemeClr val="tx2"/>
                </a:solidFill>
                <a:cs typeface="Calibri"/>
              </a:rPr>
              <a:t>. Cora Pruis</a:t>
            </a:r>
            <a:br>
              <a:rPr lang="nl-NL" sz="2400" dirty="0">
                <a:solidFill>
                  <a:schemeClr val="tx1"/>
                </a:solidFill>
                <a:cs typeface="Calibri"/>
              </a:rPr>
            </a:br>
            <a:r>
              <a:rPr lang="nl-NL" sz="24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Docent economie, bedrijfseconomie</a:t>
            </a:r>
          </a:p>
          <a:p>
            <a:pPr algn="l"/>
            <a:r>
              <a:rPr lang="nl-NL" sz="24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HPG coördinator</a:t>
            </a:r>
          </a:p>
          <a:p>
            <a:pPr algn="l"/>
            <a:r>
              <a:rPr lang="nl-NL" sz="24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Lid examencommissie</a:t>
            </a:r>
          </a:p>
          <a:p>
            <a:pPr algn="l"/>
            <a:endParaRPr lang="nl-NL" sz="24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pPr algn="l"/>
            <a:r>
              <a:rPr lang="nl-NL" sz="2400" dirty="0">
                <a:solidFill>
                  <a:schemeClr val="tx2"/>
                </a:solidFill>
                <a:cs typeface="Calibri"/>
              </a:rPr>
              <a:t>dhr. Liekele Gaastra</a:t>
            </a:r>
            <a:br>
              <a:rPr lang="nl-NL" sz="2400" dirty="0">
                <a:solidFill>
                  <a:schemeClr val="tx1"/>
                </a:solidFill>
                <a:cs typeface="Calibri"/>
              </a:rPr>
            </a:br>
            <a:r>
              <a:rPr lang="nl-NL" sz="24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Docent economie, bedrijfseconomie</a:t>
            </a:r>
          </a:p>
          <a:p>
            <a:pPr algn="l"/>
            <a:r>
              <a:rPr lang="nl-NL" sz="24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HPG coördinator</a:t>
            </a:r>
          </a:p>
          <a:p>
            <a:pPr algn="l"/>
            <a:r>
              <a:rPr lang="nl-NL" sz="24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Begeleider </a:t>
            </a:r>
            <a:r>
              <a:rPr lang="nl-NL" sz="24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Cele</a:t>
            </a:r>
            <a:r>
              <a:rPr lang="nl-NL" sz="24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Racing</a:t>
            </a:r>
          </a:p>
          <a:p>
            <a:pPr algn="l"/>
            <a:endParaRPr lang="nl-NL" sz="24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pPr algn="l"/>
            <a:endParaRPr lang="nl-NL" sz="2400" i="1" dirty="0">
              <a:cs typeface="Calibri"/>
            </a:endParaRPr>
          </a:p>
          <a:p>
            <a:pPr algn="l"/>
            <a:endParaRPr lang="nl-NL" sz="2400" dirty="0">
              <a:cs typeface="Calibri"/>
            </a:endParaRPr>
          </a:p>
        </p:txBody>
      </p:sp>
      <p:pic>
        <p:nvPicPr>
          <p:cNvPr id="6146" name="Picture 2" descr="De 10 financiële aspecten van bedrijfseconomie in de praktijk- FM.nl">
            <a:extLst>
              <a:ext uri="{FF2B5EF4-FFF2-40B4-BE49-F238E27FC236}">
                <a16:creationId xmlns:a16="http://schemas.microsoft.com/office/drawing/2014/main" id="{0C6858A5-1B5C-577C-33FC-ACD190449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678" y="3321990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874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29628" y="407918"/>
            <a:ext cx="4413636" cy="1204680"/>
          </a:xfrm>
        </p:spPr>
        <p:txBody>
          <a:bodyPr>
            <a:normAutofit fontScale="90000"/>
          </a:bodyPr>
          <a:lstStyle/>
          <a:p>
            <a:pPr algn="l"/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Praktische zaken </a:t>
            </a: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3352A41-7455-7C5A-404D-0862199DEF21}"/>
              </a:ext>
            </a:extLst>
          </p:cNvPr>
          <p:cNvSpPr txBox="1"/>
          <p:nvPr/>
        </p:nvSpPr>
        <p:spPr>
          <a:xfrm>
            <a:off x="1091682" y="210871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3F8C654B-D98F-EB1F-D2F6-188679E25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789290"/>
              </p:ext>
            </p:extLst>
          </p:nvPr>
        </p:nvGraphicFramePr>
        <p:xfrm>
          <a:off x="1013603" y="1612598"/>
          <a:ext cx="4603425" cy="2428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897">
                  <a:extLst>
                    <a:ext uri="{9D8B030D-6E8A-4147-A177-3AD203B41FA5}">
                      <a16:colId xmlns:a16="http://schemas.microsoft.com/office/drawing/2014/main" val="2721870502"/>
                    </a:ext>
                  </a:extLst>
                </a:gridCol>
                <a:gridCol w="1660849">
                  <a:extLst>
                    <a:ext uri="{9D8B030D-6E8A-4147-A177-3AD203B41FA5}">
                      <a16:colId xmlns:a16="http://schemas.microsoft.com/office/drawing/2014/main" val="830529630"/>
                    </a:ext>
                  </a:extLst>
                </a:gridCol>
                <a:gridCol w="2211679">
                  <a:extLst>
                    <a:ext uri="{9D8B030D-6E8A-4147-A177-3AD203B41FA5}">
                      <a16:colId xmlns:a16="http://schemas.microsoft.com/office/drawing/2014/main" val="4055647859"/>
                    </a:ext>
                  </a:extLst>
                </a:gridCol>
              </a:tblGrid>
              <a:tr h="871076">
                <a:tc>
                  <a:txBody>
                    <a:bodyPr/>
                    <a:lstStyle/>
                    <a:p>
                      <a:r>
                        <a:rPr lang="nl-NL" dirty="0"/>
                        <a:t>Klas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Aantal lesuren</a:t>
                      </a:r>
                    </a:p>
                    <a:p>
                      <a:r>
                        <a:rPr lang="nl-NL" dirty="0"/>
                        <a:t>per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Tellen cijfers mee </a:t>
                      </a:r>
                    </a:p>
                    <a:p>
                      <a:r>
                        <a:rPr lang="nl-N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voor schoolexamen?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002916"/>
                  </a:ext>
                </a:extLst>
              </a:tr>
              <a:tr h="50467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956859"/>
                  </a:ext>
                </a:extLst>
              </a:tr>
              <a:tr h="50467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015039"/>
                  </a:ext>
                </a:extLst>
              </a:tr>
              <a:tr h="50467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62944"/>
                  </a:ext>
                </a:extLst>
              </a:tr>
            </a:tbl>
          </a:graphicData>
        </a:graphic>
      </p:graphicFrame>
      <p:pic>
        <p:nvPicPr>
          <p:cNvPr id="4100" name="Picture 4">
            <a:extLst>
              <a:ext uri="{FF2B5EF4-FFF2-40B4-BE49-F238E27FC236}">
                <a16:creationId xmlns:a16="http://schemas.microsoft.com/office/drawing/2014/main" id="{67D1AD61-5488-70B0-DACE-02AE58E50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938" y="2755864"/>
            <a:ext cx="4749282" cy="3426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205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F3352A41-7455-7C5A-404D-0862199DEF21}"/>
              </a:ext>
            </a:extLst>
          </p:cNvPr>
          <p:cNvSpPr txBox="1"/>
          <p:nvPr/>
        </p:nvSpPr>
        <p:spPr>
          <a:xfrm>
            <a:off x="1091682" y="210871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1BE187C-2701-B13C-1F52-84E0BE189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50380"/>
            <a:ext cx="3667637" cy="4163006"/>
          </a:xfrm>
          <a:prstGeom prst="rect">
            <a:avLst/>
          </a:prstGeom>
        </p:spPr>
      </p:pic>
      <p:sp>
        <p:nvSpPr>
          <p:cNvPr id="11" name="Ovaal 10">
            <a:extLst>
              <a:ext uri="{FF2B5EF4-FFF2-40B4-BE49-F238E27FC236}">
                <a16:creationId xmlns:a16="http://schemas.microsoft.com/office/drawing/2014/main" id="{DDE417F4-83DE-5A0D-1C56-B439C5729EFD}"/>
              </a:ext>
            </a:extLst>
          </p:cNvPr>
          <p:cNvSpPr/>
          <p:nvPr/>
        </p:nvSpPr>
        <p:spPr>
          <a:xfrm rot="2048024">
            <a:off x="4229733" y="3149813"/>
            <a:ext cx="1894114" cy="158652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0937AF1-826E-8D5B-235F-CF32AD7562D2}"/>
              </a:ext>
            </a:extLst>
          </p:cNvPr>
          <p:cNvSpPr txBox="1"/>
          <p:nvPr/>
        </p:nvSpPr>
        <p:spPr>
          <a:xfrm>
            <a:off x="904363" y="1949124"/>
            <a:ext cx="28586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000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Profiel</a:t>
            </a:r>
            <a:endParaRPr lang="nl-NL" sz="400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28FCBB6B-2F91-466B-824B-C4DCD7028D72}"/>
              </a:ext>
            </a:extLst>
          </p:cNvPr>
          <p:cNvSpPr txBox="1"/>
          <p:nvPr/>
        </p:nvSpPr>
        <p:spPr>
          <a:xfrm>
            <a:off x="904363" y="2785559"/>
            <a:ext cx="57107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Accuraat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Oog voor detail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Reken</a:t>
            </a:r>
            <a:r>
              <a:rPr lang="nl-NL" sz="2800" i="1" dirty="0">
                <a:solidFill>
                  <a:schemeClr val="tx2"/>
                </a:solidFill>
              </a:rPr>
              <a:t>vaardigheden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Toepassen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Affiniteit financiële wereld / bedrijfsleven</a:t>
            </a:r>
          </a:p>
          <a:p>
            <a:r>
              <a:rPr lang="nl-NL" sz="2800" dirty="0">
                <a:solidFill>
                  <a:schemeClr val="tx2"/>
                </a:solidFill>
              </a:rPr>
              <a:t>	</a:t>
            </a:r>
          </a:p>
        </p:txBody>
      </p:sp>
      <p:pic>
        <p:nvPicPr>
          <p:cNvPr id="9218" name="Picture 2" descr="Roze Hartje Print afbeelding 1">
            <a:extLst>
              <a:ext uri="{FF2B5EF4-FFF2-40B4-BE49-F238E27FC236}">
                <a16:creationId xmlns:a16="http://schemas.microsoft.com/office/drawing/2014/main" id="{62CA88B9-DC4E-5AAA-FBFF-0A779E46B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841" y="3461124"/>
            <a:ext cx="963897" cy="96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097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F3352A41-7455-7C5A-404D-0862199DEF21}"/>
              </a:ext>
            </a:extLst>
          </p:cNvPr>
          <p:cNvSpPr txBox="1"/>
          <p:nvPr/>
        </p:nvSpPr>
        <p:spPr>
          <a:xfrm>
            <a:off x="1091682" y="210871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DDE417F4-83DE-5A0D-1C56-B439C5729EFD}"/>
              </a:ext>
            </a:extLst>
          </p:cNvPr>
          <p:cNvSpPr/>
          <p:nvPr/>
        </p:nvSpPr>
        <p:spPr>
          <a:xfrm rot="2048024">
            <a:off x="4229733" y="3149813"/>
            <a:ext cx="1894114" cy="158652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0937AF1-826E-8D5B-235F-CF32AD7562D2}"/>
              </a:ext>
            </a:extLst>
          </p:cNvPr>
          <p:cNvSpPr txBox="1"/>
          <p:nvPr/>
        </p:nvSpPr>
        <p:spPr>
          <a:xfrm>
            <a:off x="3236646" y="893698"/>
            <a:ext cx="38802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000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Profielkeuze</a:t>
            </a:r>
            <a:endParaRPr lang="nl-NL" sz="400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28FCBB6B-2F91-466B-824B-C4DCD7028D72}"/>
              </a:ext>
            </a:extLst>
          </p:cNvPr>
          <p:cNvSpPr txBox="1"/>
          <p:nvPr/>
        </p:nvSpPr>
        <p:spPr>
          <a:xfrm>
            <a:off x="1835961" y="1905506"/>
            <a:ext cx="57107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>
                <a:solidFill>
                  <a:srgbClr val="002060"/>
                </a:solidFill>
              </a:rPr>
              <a:t>Nuttig vak voor elk profiel!</a:t>
            </a:r>
          </a:p>
          <a:p>
            <a:pPr algn="ctr"/>
            <a:endParaRPr lang="nl-NL" sz="2800" dirty="0">
              <a:solidFill>
                <a:srgbClr val="002060"/>
              </a:solidFill>
            </a:endParaRPr>
          </a:p>
          <a:p>
            <a:pPr algn="ctr"/>
            <a:r>
              <a:rPr lang="nl-NL" sz="2800" dirty="0">
                <a:solidFill>
                  <a:srgbClr val="002060"/>
                </a:solidFill>
              </a:rPr>
              <a:t>Arts: 			</a:t>
            </a:r>
            <a:r>
              <a:rPr lang="nl-NL" sz="2800" dirty="0">
                <a:solidFill>
                  <a:srgbClr val="ED007A"/>
                </a:solidFill>
              </a:rPr>
              <a:t>nuttig</a:t>
            </a:r>
          </a:p>
          <a:p>
            <a:pPr algn="ctr"/>
            <a:r>
              <a:rPr lang="nl-NL" sz="2800" dirty="0">
                <a:solidFill>
                  <a:srgbClr val="002060"/>
                </a:solidFill>
              </a:rPr>
              <a:t>Technicus: 		</a:t>
            </a:r>
            <a:r>
              <a:rPr lang="nl-NL" sz="2800" dirty="0">
                <a:solidFill>
                  <a:srgbClr val="ED007A"/>
                </a:solidFill>
              </a:rPr>
              <a:t>nuttig</a:t>
            </a:r>
          </a:p>
          <a:p>
            <a:pPr algn="ctr"/>
            <a:r>
              <a:rPr lang="nl-NL" sz="2800" dirty="0">
                <a:solidFill>
                  <a:srgbClr val="002060"/>
                </a:solidFill>
              </a:rPr>
              <a:t>Politicus: 		</a:t>
            </a:r>
            <a:r>
              <a:rPr lang="nl-NL" sz="2800" dirty="0">
                <a:solidFill>
                  <a:srgbClr val="ED007A"/>
                </a:solidFill>
              </a:rPr>
              <a:t>nuttig</a:t>
            </a:r>
          </a:p>
          <a:p>
            <a:pPr algn="ctr"/>
            <a:r>
              <a:rPr lang="nl-NL" sz="2800" dirty="0">
                <a:solidFill>
                  <a:srgbClr val="002060"/>
                </a:solidFill>
              </a:rPr>
              <a:t>Bank hanger: 	</a:t>
            </a:r>
            <a:r>
              <a:rPr lang="nl-NL" sz="2800" dirty="0">
                <a:solidFill>
                  <a:srgbClr val="ED007A"/>
                </a:solidFill>
              </a:rPr>
              <a:t>nuttig</a:t>
            </a:r>
          </a:p>
          <a:p>
            <a:r>
              <a:rPr lang="nl-NL" sz="2400" dirty="0">
                <a:solidFill>
                  <a:schemeClr val="tx2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34789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F3352A41-7455-7C5A-404D-0862199DEF21}"/>
              </a:ext>
            </a:extLst>
          </p:cNvPr>
          <p:cNvSpPr txBox="1"/>
          <p:nvPr/>
        </p:nvSpPr>
        <p:spPr>
          <a:xfrm>
            <a:off x="1091682" y="210871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DDE417F4-83DE-5A0D-1C56-B439C5729EFD}"/>
              </a:ext>
            </a:extLst>
          </p:cNvPr>
          <p:cNvSpPr/>
          <p:nvPr/>
        </p:nvSpPr>
        <p:spPr>
          <a:xfrm rot="2048024">
            <a:off x="4229733" y="3149813"/>
            <a:ext cx="1894114" cy="158652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0937AF1-826E-8D5B-235F-CF32AD7562D2}"/>
              </a:ext>
            </a:extLst>
          </p:cNvPr>
          <p:cNvSpPr txBox="1"/>
          <p:nvPr/>
        </p:nvSpPr>
        <p:spPr>
          <a:xfrm>
            <a:off x="2982729" y="802558"/>
            <a:ext cx="38802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000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Profielkeuze</a:t>
            </a:r>
            <a:endParaRPr lang="nl-NL" sz="400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28FCBB6B-2F91-466B-824B-C4DCD7028D72}"/>
              </a:ext>
            </a:extLst>
          </p:cNvPr>
          <p:cNvSpPr txBox="1"/>
          <p:nvPr/>
        </p:nvSpPr>
        <p:spPr>
          <a:xfrm>
            <a:off x="1091682" y="1669312"/>
            <a:ext cx="716981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>
                <a:solidFill>
                  <a:srgbClr val="002060"/>
                </a:solidFill>
              </a:rPr>
              <a:t>Tijdens of na de economielessen</a:t>
            </a:r>
          </a:p>
          <a:p>
            <a:pPr algn="ctr"/>
            <a:endParaRPr lang="nl-NL" sz="2800" dirty="0">
              <a:solidFill>
                <a:srgbClr val="002060"/>
              </a:solidFill>
            </a:endParaRPr>
          </a:p>
          <a:p>
            <a:pPr algn="ctr"/>
            <a:r>
              <a:rPr lang="nl-NL" sz="2800" dirty="0">
                <a:solidFill>
                  <a:srgbClr val="002060"/>
                </a:solidFill>
              </a:rPr>
              <a:t>Aanspreken of mailen: </a:t>
            </a:r>
          </a:p>
          <a:p>
            <a:pPr algn="ctr"/>
            <a:r>
              <a:rPr lang="nl-NL" sz="2800" dirty="0">
                <a:solidFill>
                  <a:srgbClr val="002060"/>
                </a:solidFill>
              </a:rPr>
              <a:t>  </a:t>
            </a:r>
            <a:r>
              <a:rPr lang="nl-NL" sz="2800" dirty="0" err="1">
                <a:solidFill>
                  <a:srgbClr val="002060"/>
                </a:solidFill>
              </a:rPr>
              <a:t>Dhr</a:t>
            </a:r>
            <a:r>
              <a:rPr lang="nl-NL" sz="2800" dirty="0">
                <a:solidFill>
                  <a:srgbClr val="002060"/>
                </a:solidFill>
              </a:rPr>
              <a:t> Gaastra  (</a:t>
            </a:r>
            <a:r>
              <a:rPr lang="nl-NL" sz="2800" dirty="0">
                <a:solidFill>
                  <a:srgbClr val="002060"/>
                </a:solidFill>
                <a:hlinkClick r:id="rId2"/>
              </a:rPr>
              <a:t>l.gaastra@ooz.nl</a:t>
            </a:r>
            <a:r>
              <a:rPr lang="nl-NL" sz="2800" dirty="0">
                <a:solidFill>
                  <a:srgbClr val="002060"/>
                </a:solidFill>
              </a:rPr>
              <a:t>)</a:t>
            </a:r>
          </a:p>
          <a:p>
            <a:pPr algn="ctr"/>
            <a:r>
              <a:rPr lang="nl-NL" sz="2800" dirty="0" err="1">
                <a:solidFill>
                  <a:srgbClr val="002060"/>
                </a:solidFill>
              </a:rPr>
              <a:t>Mvr</a:t>
            </a:r>
            <a:r>
              <a:rPr lang="nl-NL" sz="2800" dirty="0">
                <a:solidFill>
                  <a:srgbClr val="002060"/>
                </a:solidFill>
              </a:rPr>
              <a:t> Pruis (</a:t>
            </a:r>
            <a:r>
              <a:rPr lang="nl-NL" sz="2800" dirty="0">
                <a:solidFill>
                  <a:srgbClr val="002060"/>
                </a:solidFill>
                <a:hlinkClick r:id="rId3"/>
              </a:rPr>
              <a:t>c.pruis@ooz.nl</a:t>
            </a:r>
            <a:r>
              <a:rPr lang="nl-NL" sz="2800" dirty="0">
                <a:solidFill>
                  <a:srgbClr val="002060"/>
                </a:solidFill>
              </a:rPr>
              <a:t>)</a:t>
            </a:r>
          </a:p>
          <a:p>
            <a:pPr algn="ctr"/>
            <a:r>
              <a:rPr lang="nl-NL" sz="2800" dirty="0" err="1">
                <a:solidFill>
                  <a:srgbClr val="002060"/>
                </a:solidFill>
              </a:rPr>
              <a:t>Mvr</a:t>
            </a:r>
            <a:r>
              <a:rPr lang="nl-NL" sz="2800" dirty="0">
                <a:solidFill>
                  <a:srgbClr val="002060"/>
                </a:solidFill>
              </a:rPr>
              <a:t> Schoonhoven (</a:t>
            </a:r>
            <a:r>
              <a:rPr lang="nl-NL" sz="2800" dirty="0">
                <a:solidFill>
                  <a:srgbClr val="002060"/>
                </a:solidFill>
                <a:hlinkClick r:id="rId4"/>
              </a:rPr>
              <a:t>a.schoonhoven@ooz.nl</a:t>
            </a:r>
            <a:r>
              <a:rPr lang="nl-NL" sz="2800" dirty="0">
                <a:solidFill>
                  <a:srgbClr val="002060"/>
                </a:solidFill>
              </a:rPr>
              <a:t>)</a:t>
            </a:r>
          </a:p>
          <a:p>
            <a:pPr algn="ctr"/>
            <a:endParaRPr lang="nl-NL" sz="2800" dirty="0">
              <a:solidFill>
                <a:srgbClr val="002060"/>
              </a:solidFill>
            </a:endParaRPr>
          </a:p>
          <a:p>
            <a:pPr algn="ctr"/>
            <a:r>
              <a:rPr lang="nl-NL" sz="2800" dirty="0">
                <a:solidFill>
                  <a:srgbClr val="002060"/>
                </a:solidFill>
              </a:rPr>
              <a:t>Boeken inkijken</a:t>
            </a:r>
          </a:p>
          <a:p>
            <a:pPr algn="ctr"/>
            <a:endParaRPr lang="nl-NL" sz="2800" dirty="0">
              <a:solidFill>
                <a:srgbClr val="002060"/>
              </a:solidFill>
            </a:endParaRPr>
          </a:p>
          <a:p>
            <a:pPr algn="ctr"/>
            <a:r>
              <a:rPr lang="nl-NL" sz="2800" dirty="0">
                <a:solidFill>
                  <a:srgbClr val="002060"/>
                </a:solidFill>
              </a:rPr>
              <a:t>Lesje meedraaien</a:t>
            </a:r>
          </a:p>
        </p:txBody>
      </p:sp>
    </p:spTree>
    <p:extLst>
      <p:ext uri="{BB962C8B-B14F-4D97-AF65-F5344CB8AC3E}">
        <p14:creationId xmlns:p14="http://schemas.microsoft.com/office/powerpoint/2010/main" val="999167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F3352A41-7455-7C5A-404D-0862199DEF21}"/>
              </a:ext>
            </a:extLst>
          </p:cNvPr>
          <p:cNvSpPr txBox="1"/>
          <p:nvPr/>
        </p:nvSpPr>
        <p:spPr>
          <a:xfrm>
            <a:off x="1091682" y="210871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0937AF1-826E-8D5B-235F-CF32AD7562D2}"/>
              </a:ext>
            </a:extLst>
          </p:cNvPr>
          <p:cNvSpPr txBox="1"/>
          <p:nvPr/>
        </p:nvSpPr>
        <p:spPr>
          <a:xfrm>
            <a:off x="2631856" y="781292"/>
            <a:ext cx="38802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4000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Projecten</a:t>
            </a:r>
            <a:endParaRPr lang="nl-NL" sz="400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28FCBB6B-2F91-466B-824B-C4DCD7028D72}"/>
              </a:ext>
            </a:extLst>
          </p:cNvPr>
          <p:cNvSpPr txBox="1"/>
          <p:nvPr/>
        </p:nvSpPr>
        <p:spPr>
          <a:xfrm>
            <a:off x="1091682" y="1669312"/>
            <a:ext cx="71698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90538" eaLnBrk="1">
              <a:defRPr/>
            </a:pPr>
            <a:r>
              <a:rPr lang="nl-NL" altLang="nl-NL" sz="2800" kern="0" dirty="0">
                <a:solidFill>
                  <a:srgbClr val="ED007A"/>
                </a:solidFill>
                <a:sym typeface="Chalkboard" charset="0"/>
              </a:rPr>
              <a:t>Gezocht: </a:t>
            </a:r>
          </a:p>
          <a:p>
            <a:pPr defTabSz="490538" eaLnBrk="1">
              <a:defRPr/>
            </a:pPr>
            <a:r>
              <a:rPr lang="nl-NL" altLang="nl-NL" sz="2800" kern="0" dirty="0">
                <a:solidFill>
                  <a:srgbClr val="002060"/>
                </a:solidFill>
                <a:sym typeface="Chalkboard" charset="0"/>
              </a:rPr>
              <a:t>(sprekers, coaches en gastheren/-vrouwen)</a:t>
            </a:r>
          </a:p>
          <a:p>
            <a:pPr algn="ctr"/>
            <a:endParaRPr lang="nl-NL" sz="2800" dirty="0">
              <a:solidFill>
                <a:srgbClr val="002060"/>
              </a:solidFill>
            </a:endParaRPr>
          </a:p>
          <a:p>
            <a:r>
              <a:rPr lang="nl-NL" sz="2400" dirty="0">
                <a:solidFill>
                  <a:srgbClr val="00206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31680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F3352A41-7455-7C5A-404D-0862199DEF21}"/>
              </a:ext>
            </a:extLst>
          </p:cNvPr>
          <p:cNvSpPr txBox="1"/>
          <p:nvPr/>
        </p:nvSpPr>
        <p:spPr>
          <a:xfrm>
            <a:off x="1091682" y="210871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pic>
        <p:nvPicPr>
          <p:cNvPr id="10242" name="Picture 2" descr="Veelgestelde vragen aan Minitec maquettebouw – Minitec">
            <a:extLst>
              <a:ext uri="{FF2B5EF4-FFF2-40B4-BE49-F238E27FC236}">
                <a16:creationId xmlns:a16="http://schemas.microsoft.com/office/drawing/2014/main" id="{D6D7E9E4-512A-8E04-C55F-6B472D208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926" y="1698171"/>
            <a:ext cx="2312051" cy="2725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016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40CDBC-A9C8-301A-CEF7-E271FAB25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-25100"/>
            <a:ext cx="8229600" cy="1143000"/>
          </a:xfrm>
        </p:spPr>
        <p:txBody>
          <a:bodyPr/>
          <a:lstStyle/>
          <a:p>
            <a:r>
              <a:rPr lang="nl-NL" dirty="0">
                <a:solidFill>
                  <a:srgbClr val="ED007A"/>
                </a:solidFill>
              </a:rPr>
              <a:t>Economie en Bedrijfseconomie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07CB61E-E6C6-7034-0005-8D7CDDD3CE6A}"/>
              </a:ext>
            </a:extLst>
          </p:cNvPr>
          <p:cNvSpPr txBox="1"/>
          <p:nvPr/>
        </p:nvSpPr>
        <p:spPr>
          <a:xfrm>
            <a:off x="307909" y="1231025"/>
            <a:ext cx="82296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Bij </a:t>
            </a:r>
            <a:r>
              <a:rPr lang="nl-NL" sz="2800" b="1" dirty="0">
                <a:solidFill>
                  <a:schemeClr val="tx2"/>
                </a:solidFill>
              </a:rPr>
              <a:t>Economie</a:t>
            </a:r>
            <a:r>
              <a:rPr lang="nl-NL" sz="2800" dirty="0">
                <a:solidFill>
                  <a:schemeClr val="tx2"/>
                </a:solidFill>
              </a:rPr>
              <a:t> bestudeer je het economisch gedrag van groepen in de maatschappij en hun onderlinge relaties: 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nl-NL" sz="2800" dirty="0">
                <a:solidFill>
                  <a:schemeClr val="tx2"/>
                </a:solidFill>
              </a:rPr>
              <a:t>consumenten 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nl-NL" sz="2800" dirty="0">
                <a:solidFill>
                  <a:schemeClr val="tx2"/>
                </a:solidFill>
              </a:rPr>
              <a:t>producenten 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nl-NL" sz="2800" dirty="0">
                <a:solidFill>
                  <a:schemeClr val="tx2"/>
                </a:solidFill>
              </a:rPr>
              <a:t>overheid 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nl-NL" sz="2800" dirty="0">
                <a:solidFill>
                  <a:schemeClr val="tx2"/>
                </a:solidFill>
              </a:rPr>
              <a:t>bankwezen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nl-NL" sz="2800" dirty="0">
                <a:solidFill>
                  <a:schemeClr val="tx2"/>
                </a:solidFill>
              </a:rPr>
              <a:t>buitenland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0358CC3-F73A-936D-688A-67E07D46833E}"/>
              </a:ext>
            </a:extLst>
          </p:cNvPr>
          <p:cNvSpPr txBox="1"/>
          <p:nvPr/>
        </p:nvSpPr>
        <p:spPr>
          <a:xfrm>
            <a:off x="349897" y="4557274"/>
            <a:ext cx="844420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Bij</a:t>
            </a:r>
            <a:r>
              <a:rPr lang="nl-NL" sz="2800" b="1" dirty="0">
                <a:solidFill>
                  <a:schemeClr val="tx2"/>
                </a:solidFill>
              </a:rPr>
              <a:t> Bedrijfseconomie</a:t>
            </a:r>
            <a:r>
              <a:rPr lang="nl-NL" sz="2800" dirty="0">
                <a:solidFill>
                  <a:schemeClr val="tx2"/>
                </a:solidFill>
              </a:rPr>
              <a:t> ligt de nadruk op het leren begrijpen en analyseren van financiële aspecten en besluitvorming binnen bedrijven.</a:t>
            </a:r>
          </a:p>
          <a:p>
            <a:endParaRPr lang="nl-NL" sz="2400" dirty="0">
              <a:solidFill>
                <a:schemeClr val="tx2"/>
              </a:solidFill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D2852D3-DD55-CF2B-A65D-96869150C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88408"/>
            <a:ext cx="3203400" cy="125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526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6321" y="371581"/>
            <a:ext cx="7276764" cy="1470025"/>
          </a:xfrm>
        </p:spPr>
        <p:txBody>
          <a:bodyPr>
            <a:normAutofit fontScale="90000"/>
          </a:bodyPr>
          <a:lstStyle/>
          <a:p>
            <a:pPr algn="l"/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Volledige naam van het vak: </a:t>
            </a: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Bedrijfseconomie</a:t>
            </a:r>
            <a:br>
              <a:rPr lang="nl-NL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Ondernemerschap</a:t>
            </a:r>
            <a:br>
              <a:rPr lang="nl-NL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Financiële zelfredzaamheid</a:t>
            </a:r>
            <a:endParaRPr lang="nl-N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Omgevingswet: zo gebruik je de extra tijd nuttig - Quarant">
            <a:extLst>
              <a:ext uri="{FF2B5EF4-FFF2-40B4-BE49-F238E27FC236}">
                <a16:creationId xmlns:a16="http://schemas.microsoft.com/office/drawing/2014/main" id="{DC8651F0-7605-BE1D-3D9F-9DA87C33F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658" y="3562349"/>
            <a:ext cx="3375657" cy="182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D7F56C92-FCEB-6F2D-6A5D-A305E8DF3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685" y="3069769"/>
            <a:ext cx="2064174" cy="2318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71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40CDBC-A9C8-301A-CEF7-E271FAB25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-25100"/>
            <a:ext cx="8229600" cy="1143000"/>
          </a:xfrm>
        </p:spPr>
        <p:txBody>
          <a:bodyPr/>
          <a:lstStyle/>
          <a:p>
            <a:r>
              <a:rPr lang="nl-NL" dirty="0">
                <a:solidFill>
                  <a:srgbClr val="ED007A"/>
                </a:solidFill>
              </a:rPr>
              <a:t>Economie en Bedrijfseconomie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07CB61E-E6C6-7034-0005-8D7CDDD3CE6A}"/>
              </a:ext>
            </a:extLst>
          </p:cNvPr>
          <p:cNvSpPr txBox="1"/>
          <p:nvPr/>
        </p:nvSpPr>
        <p:spPr>
          <a:xfrm>
            <a:off x="4189229" y="1316084"/>
            <a:ext cx="382772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90538" eaLnBrk="1">
              <a:defRPr/>
            </a:pPr>
            <a:endParaRPr lang="nl-NL" altLang="nl-NL" sz="2800" kern="0" dirty="0">
              <a:solidFill>
                <a:srgbClr val="002060"/>
              </a:solidFill>
              <a:ea typeface="Chalkboard" charset="0"/>
              <a:cs typeface="Chalkboard" charset="0"/>
              <a:sym typeface="Chalkboard" charset="0"/>
            </a:endParaRPr>
          </a:p>
          <a:p>
            <a:pPr algn="ctr" defTabSz="490538" eaLnBrk="1">
              <a:defRPr/>
            </a:pPr>
            <a:r>
              <a:rPr lang="nl-NL" altLang="nl-NL" sz="4000" kern="0" dirty="0">
                <a:solidFill>
                  <a:srgbClr val="002060"/>
                </a:solidFill>
                <a:ea typeface="Chalkboard" charset="0"/>
                <a:cs typeface="Chalkboard" charset="0"/>
                <a:sym typeface="Chalkboard" charset="0"/>
              </a:rPr>
              <a:t>Bedrijfseconomie</a:t>
            </a:r>
          </a:p>
          <a:p>
            <a:pPr algn="ctr" defTabSz="490538" eaLnBrk="1">
              <a:defRPr/>
            </a:pPr>
            <a:r>
              <a:rPr lang="nl-NL" altLang="nl-NL" sz="2000" kern="0" dirty="0">
                <a:solidFill>
                  <a:srgbClr val="002060"/>
                </a:solidFill>
                <a:ea typeface="Chalkboard" charset="0"/>
                <a:cs typeface="Chalkboard" charset="0"/>
                <a:sym typeface="Chalkboard" charset="0"/>
              </a:rPr>
              <a:t>Ondernemerschap</a:t>
            </a:r>
          </a:p>
          <a:p>
            <a:pPr algn="ctr" defTabSz="490538" eaLnBrk="1">
              <a:defRPr/>
            </a:pPr>
            <a:r>
              <a:rPr lang="nl-NL" altLang="nl-NL" sz="2000" kern="0" dirty="0">
                <a:solidFill>
                  <a:srgbClr val="002060"/>
                </a:solidFill>
                <a:ea typeface="Chalkboard" charset="0"/>
                <a:cs typeface="Chalkboard" charset="0"/>
                <a:sym typeface="Chalkboard" charset="0"/>
              </a:rPr>
              <a:t>Financiële Zelfredzaamheid</a:t>
            </a:r>
          </a:p>
          <a:p>
            <a:pPr algn="ctr" defTabSz="490538" eaLnBrk="1">
              <a:defRPr/>
            </a:pPr>
            <a:r>
              <a:rPr lang="nl-NL" altLang="nl-NL" sz="4000" kern="0" dirty="0">
                <a:solidFill>
                  <a:srgbClr val="002060"/>
                </a:solidFill>
                <a:ea typeface="Chalkboard" charset="0"/>
                <a:cs typeface="Chalkboard" charset="0"/>
                <a:sym typeface="Chalkboard" charset="0"/>
              </a:rPr>
              <a:t>=</a:t>
            </a:r>
            <a:br>
              <a:rPr lang="nl-NL" altLang="nl-NL" sz="4000" kern="0" dirty="0">
                <a:solidFill>
                  <a:srgbClr val="002060"/>
                </a:solidFill>
                <a:ea typeface="Chalkboard" charset="0"/>
                <a:cs typeface="Chalkboard" charset="0"/>
                <a:sym typeface="Chalkboard" charset="0"/>
              </a:rPr>
            </a:br>
            <a:r>
              <a:rPr lang="nl-NL" altLang="nl-NL" sz="4000" kern="0" dirty="0">
                <a:solidFill>
                  <a:srgbClr val="002060"/>
                </a:solidFill>
                <a:ea typeface="Chalkboard" charset="0"/>
                <a:cs typeface="Chalkboard" charset="0"/>
                <a:sym typeface="Chalkboard" charset="0"/>
              </a:rPr>
              <a:t>concreet</a:t>
            </a:r>
          </a:p>
          <a:p>
            <a:pPr algn="ctr" defTabSz="490538" eaLnBrk="1">
              <a:defRPr/>
            </a:pPr>
            <a:r>
              <a:rPr lang="nl-NL" altLang="nl-NL" sz="4000" kern="0" dirty="0">
                <a:solidFill>
                  <a:srgbClr val="002060"/>
                </a:solidFill>
                <a:ea typeface="Chalkboard" charset="0"/>
                <a:cs typeface="Chalkboard" charset="0"/>
                <a:sym typeface="Chalkboard" charset="0"/>
              </a:rPr>
              <a:t>(praktisch)</a:t>
            </a:r>
          </a:p>
          <a:p>
            <a:pPr defTabSz="490538" eaLnBrk="1">
              <a:defRPr/>
            </a:pPr>
            <a:endParaRPr lang="nl-NL" altLang="nl-NL" sz="6000" kern="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0358CC3-F73A-936D-688A-67E07D46833E}"/>
              </a:ext>
            </a:extLst>
          </p:cNvPr>
          <p:cNvSpPr txBox="1"/>
          <p:nvPr/>
        </p:nvSpPr>
        <p:spPr>
          <a:xfrm>
            <a:off x="457199" y="1754372"/>
            <a:ext cx="412640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altLang="nl-NL" sz="4000" dirty="0">
                <a:solidFill>
                  <a:srgbClr val="002060"/>
                </a:solidFill>
                <a:latin typeface="+mn-lt"/>
                <a:ea typeface="Chalkboard"/>
                <a:cs typeface="Chalkboard"/>
                <a:sym typeface="Chalkboard"/>
              </a:rPr>
              <a:t>Economie</a:t>
            </a:r>
            <a:br>
              <a:rPr lang="nl-NL" altLang="nl-NL" sz="4000" dirty="0">
                <a:solidFill>
                  <a:srgbClr val="002060"/>
                </a:solidFill>
                <a:latin typeface="+mn-lt"/>
                <a:ea typeface="Chalkboard"/>
                <a:cs typeface="Chalkboard"/>
                <a:sym typeface="Chalkboard"/>
              </a:rPr>
            </a:br>
            <a:br>
              <a:rPr lang="nl-NL" altLang="nl-NL" sz="4000" dirty="0">
                <a:solidFill>
                  <a:srgbClr val="002060"/>
                </a:solidFill>
                <a:latin typeface="+mn-lt"/>
                <a:ea typeface="Chalkboard"/>
                <a:cs typeface="Chalkboard"/>
                <a:sym typeface="Chalkboard"/>
              </a:rPr>
            </a:br>
            <a:r>
              <a:rPr lang="nl-NL" altLang="nl-NL" sz="4000" dirty="0">
                <a:solidFill>
                  <a:srgbClr val="002060"/>
                </a:solidFill>
                <a:latin typeface="+mn-lt"/>
                <a:ea typeface="Chalkboard"/>
                <a:cs typeface="Chalkboard"/>
                <a:sym typeface="Chalkboard"/>
              </a:rPr>
              <a:t>=</a:t>
            </a:r>
            <a:br>
              <a:rPr lang="nl-NL" altLang="nl-NL" sz="4000" dirty="0">
                <a:solidFill>
                  <a:srgbClr val="002060"/>
                </a:solidFill>
                <a:latin typeface="+mn-lt"/>
                <a:ea typeface="Chalkboard"/>
                <a:cs typeface="Chalkboard"/>
                <a:sym typeface="Chalkboard"/>
              </a:rPr>
            </a:br>
            <a:r>
              <a:rPr lang="nl-NL" altLang="nl-NL" sz="4000" dirty="0">
                <a:solidFill>
                  <a:srgbClr val="002060"/>
                </a:solidFill>
                <a:latin typeface="+mn-lt"/>
                <a:ea typeface="Chalkboard"/>
                <a:cs typeface="Chalkboard"/>
                <a:sym typeface="Chalkboard"/>
              </a:rPr>
              <a:t>abstract</a:t>
            </a:r>
            <a:br>
              <a:rPr lang="nl-NL" altLang="nl-NL" sz="4000" dirty="0">
                <a:solidFill>
                  <a:srgbClr val="002060"/>
                </a:solidFill>
                <a:latin typeface="+mn-lt"/>
                <a:ea typeface="Chalkboard"/>
                <a:cs typeface="Chalkboard"/>
                <a:sym typeface="Chalkboard"/>
              </a:rPr>
            </a:br>
            <a:r>
              <a:rPr lang="nl-NL" altLang="nl-NL" sz="4000" dirty="0">
                <a:solidFill>
                  <a:srgbClr val="002060"/>
                </a:solidFill>
                <a:latin typeface="+mn-lt"/>
                <a:ea typeface="Chalkboard"/>
                <a:cs typeface="Chalkboard"/>
                <a:sym typeface="Chalkboard"/>
              </a:rPr>
              <a:t>(algemeen)</a:t>
            </a:r>
            <a:endParaRPr lang="nl-NL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68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88981" y="356035"/>
            <a:ext cx="7166038" cy="1186631"/>
          </a:xfrm>
        </p:spPr>
        <p:txBody>
          <a:bodyPr>
            <a:normAutofit fontScale="90000"/>
          </a:bodyPr>
          <a:lstStyle/>
          <a:p>
            <a:pPr algn="l"/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Financiële zelfredzaamheid </a:t>
            </a: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nl-N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40D94E9A-03CA-4914-97C6-19D60B8E3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361" y="1888535"/>
            <a:ext cx="1980241" cy="1944237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CDBBDEF2-1BF7-8C61-54B1-D8658703CB25}"/>
              </a:ext>
            </a:extLst>
          </p:cNvPr>
          <p:cNvSpPr txBox="1"/>
          <p:nvPr/>
        </p:nvSpPr>
        <p:spPr>
          <a:xfrm>
            <a:off x="1487942" y="3832772"/>
            <a:ext cx="1685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Geldzaken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130A2280-DE9C-0D2B-44F6-342601A4CD13}"/>
              </a:ext>
            </a:extLst>
          </p:cNvPr>
          <p:cNvSpPr txBox="1"/>
          <p:nvPr/>
        </p:nvSpPr>
        <p:spPr>
          <a:xfrm>
            <a:off x="4142793" y="1521826"/>
            <a:ext cx="379084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Begroting maken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Lenen en hypotheken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Sparen en beleggen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Trouwen en scheiden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Erven en schenken</a:t>
            </a:r>
          </a:p>
          <a:p>
            <a:endParaRPr lang="nl-NL" sz="2800" dirty="0">
              <a:solidFill>
                <a:schemeClr val="tx2"/>
              </a:solidFill>
            </a:endParaRPr>
          </a:p>
        </p:txBody>
      </p:sp>
      <p:pic>
        <p:nvPicPr>
          <p:cNvPr id="3076" name="Picture 4" descr="Financiële zelfredzaamheid van jonge alleenstaande vluchtelingen  bevorderen? | Movisie">
            <a:extLst>
              <a:ext uri="{FF2B5EF4-FFF2-40B4-BE49-F238E27FC236}">
                <a16:creationId xmlns:a16="http://schemas.microsoft.com/office/drawing/2014/main" id="{08C146FE-E760-7CD6-FE7B-998BA1205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766" y="3949271"/>
            <a:ext cx="2932292" cy="194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3758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56681" y="407918"/>
            <a:ext cx="4413636" cy="1204680"/>
          </a:xfrm>
        </p:spPr>
        <p:txBody>
          <a:bodyPr>
            <a:normAutofit fontScale="90000"/>
          </a:bodyPr>
          <a:lstStyle/>
          <a:p>
            <a:pPr algn="l"/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Ondernemerschap </a:t>
            </a: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CDBBDEF2-1BF7-8C61-54B1-D8658703CB25}"/>
              </a:ext>
            </a:extLst>
          </p:cNvPr>
          <p:cNvSpPr txBox="1"/>
          <p:nvPr/>
        </p:nvSpPr>
        <p:spPr>
          <a:xfrm>
            <a:off x="929628" y="3847364"/>
            <a:ext cx="2897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Ondernemerschap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130A2280-DE9C-0D2B-44F6-342601A4CD13}"/>
              </a:ext>
            </a:extLst>
          </p:cNvPr>
          <p:cNvSpPr txBox="1"/>
          <p:nvPr/>
        </p:nvSpPr>
        <p:spPr>
          <a:xfrm>
            <a:off x="4423526" y="3847364"/>
            <a:ext cx="424827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Ben jij een ondernemer?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Marketing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Rechtsvormen</a:t>
            </a:r>
          </a:p>
          <a:p>
            <a:endParaRPr lang="nl-NL" sz="2800" dirty="0">
              <a:solidFill>
                <a:schemeClr val="tx2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C9AE041-84D5-12D9-2B6E-C5FE2E917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345" y="1955960"/>
            <a:ext cx="1984233" cy="1891404"/>
          </a:xfrm>
          <a:prstGeom prst="rect">
            <a:avLst/>
          </a:prstGeom>
        </p:spPr>
      </p:pic>
      <p:pic>
        <p:nvPicPr>
          <p:cNvPr id="4098" name="Picture 2" descr="Ben jij ondernemer? Hoe zit het precies? - ikwordzzper.nl">
            <a:extLst>
              <a:ext uri="{FF2B5EF4-FFF2-40B4-BE49-F238E27FC236}">
                <a16:creationId xmlns:a16="http://schemas.microsoft.com/office/drawing/2014/main" id="{62A6585C-F951-E7E1-4C6C-FAE9EF60E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822" y="1612598"/>
            <a:ext cx="2462989" cy="220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451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46989" y="0"/>
            <a:ext cx="7166038" cy="1186631"/>
          </a:xfrm>
        </p:spPr>
        <p:txBody>
          <a:bodyPr>
            <a:normAutofit fontScale="90000"/>
          </a:bodyPr>
          <a:lstStyle/>
          <a:p>
            <a:pPr algn="l"/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Bedrijfseconomie </a:t>
            </a: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nl-N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01E9A3B-05A7-D233-CCB9-8F7AE644ED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864" y="390288"/>
            <a:ext cx="1735308" cy="1510739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512B72BB-F237-BB5E-DEB4-52B8ABE42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72" y="2370082"/>
            <a:ext cx="2103300" cy="1712523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CDBBDEF2-1BF7-8C61-54B1-D8658703CB25}"/>
              </a:ext>
            </a:extLst>
          </p:cNvPr>
          <p:cNvSpPr txBox="1"/>
          <p:nvPr/>
        </p:nvSpPr>
        <p:spPr>
          <a:xfrm rot="2670112">
            <a:off x="-129146" y="1509100"/>
            <a:ext cx="2637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De eenmanszaak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42D5AFB-E140-643D-39EC-0E5C31B588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355" y="4481660"/>
            <a:ext cx="1683423" cy="1650198"/>
          </a:xfrm>
          <a:prstGeom prst="rect">
            <a:avLst/>
          </a:prstGeom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249DD814-0C17-D4C4-749A-C707CA46F698}"/>
              </a:ext>
            </a:extLst>
          </p:cNvPr>
          <p:cNvSpPr txBox="1"/>
          <p:nvPr/>
        </p:nvSpPr>
        <p:spPr>
          <a:xfrm rot="2693237" flipH="1">
            <a:off x="162130" y="5600183"/>
            <a:ext cx="1215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De NV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768CCC6-B94B-0274-C1B0-27F1B93F2EFA}"/>
              </a:ext>
            </a:extLst>
          </p:cNvPr>
          <p:cNvSpPr txBox="1"/>
          <p:nvPr/>
        </p:nvSpPr>
        <p:spPr>
          <a:xfrm rot="18903440">
            <a:off x="1270696" y="3420094"/>
            <a:ext cx="164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De BV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F7F0043-936B-D6F5-5A71-4E1265B4B14E}"/>
              </a:ext>
            </a:extLst>
          </p:cNvPr>
          <p:cNvSpPr txBox="1"/>
          <p:nvPr/>
        </p:nvSpPr>
        <p:spPr>
          <a:xfrm>
            <a:off x="3209333" y="1399592"/>
            <a:ext cx="53043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Personeelsbeleid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Investeren en financieren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Kostprijs- en winstberekeningen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nl-NL" sz="2800" dirty="0">
                <a:solidFill>
                  <a:schemeClr val="tx2"/>
                </a:solidFill>
              </a:rPr>
              <a:t>Jaarverslag kunnen lezen:</a:t>
            </a:r>
          </a:p>
          <a:p>
            <a:r>
              <a:rPr lang="nl-NL" sz="2800" dirty="0">
                <a:solidFill>
                  <a:schemeClr val="tx2"/>
                </a:solidFill>
              </a:rPr>
              <a:t>	- </a:t>
            </a:r>
            <a:r>
              <a:rPr lang="nl-NL" sz="2800" i="1" dirty="0">
                <a:solidFill>
                  <a:schemeClr val="tx2"/>
                </a:solidFill>
              </a:rPr>
              <a:t>balans</a:t>
            </a:r>
          </a:p>
          <a:p>
            <a:r>
              <a:rPr lang="nl-NL" sz="2800" i="1" dirty="0">
                <a:solidFill>
                  <a:schemeClr val="tx2"/>
                </a:solidFill>
              </a:rPr>
              <a:t>	- winst- en verliesrekening</a:t>
            </a:r>
          </a:p>
          <a:p>
            <a:r>
              <a:rPr lang="nl-NL" sz="2800" i="1" dirty="0">
                <a:solidFill>
                  <a:schemeClr val="tx2"/>
                </a:solidFill>
              </a:rPr>
              <a:t>	- kengetallen</a:t>
            </a:r>
          </a:p>
          <a:p>
            <a:endParaRPr lang="nl-NL" sz="2800" dirty="0">
              <a:solidFill>
                <a:schemeClr val="tx2"/>
              </a:solidFill>
            </a:endParaRPr>
          </a:p>
        </p:txBody>
      </p:sp>
      <p:pic>
        <p:nvPicPr>
          <p:cNvPr id="5122" name="Picture 2" descr="Finance &amp; Control | Deeltijd hbo-opleiding | Hogeschool Saxion">
            <a:extLst>
              <a:ext uri="{FF2B5EF4-FFF2-40B4-BE49-F238E27FC236}">
                <a16:creationId xmlns:a16="http://schemas.microsoft.com/office/drawing/2014/main" id="{56812FFC-099F-FA66-DE3D-17EEF7E7B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716" y="4481660"/>
            <a:ext cx="3386345" cy="1741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48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41EA9EFD-75B7-FF58-C0FC-D925CFC3E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58" y="270588"/>
            <a:ext cx="5693861" cy="5398927"/>
          </a:xfrm>
          <a:prstGeom prst="rect">
            <a:avLst/>
          </a:prstGeom>
        </p:spPr>
      </p:pic>
      <p:pic>
        <p:nvPicPr>
          <p:cNvPr id="5" name="Picture 2" descr="Omgevingswet: zo gebruik je de extra tijd nuttig - Quarant">
            <a:extLst>
              <a:ext uri="{FF2B5EF4-FFF2-40B4-BE49-F238E27FC236}">
                <a16:creationId xmlns:a16="http://schemas.microsoft.com/office/drawing/2014/main" id="{24F75A35-00EB-BB7B-BBEF-965E98B0EC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956" y="1643053"/>
            <a:ext cx="2629208" cy="142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4F8EEDC1-2E4F-BF09-CFC0-65D099CE6ADC}"/>
              </a:ext>
            </a:extLst>
          </p:cNvPr>
          <p:cNvSpPr txBox="1"/>
          <p:nvPr/>
        </p:nvSpPr>
        <p:spPr>
          <a:xfrm>
            <a:off x="5698165" y="1023495"/>
            <a:ext cx="31070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srgbClr val="ED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Bedrijfseconomie</a:t>
            </a:r>
            <a:endParaRPr lang="nl-NL" sz="2800" dirty="0"/>
          </a:p>
        </p:txBody>
      </p:sp>
      <p:pic>
        <p:nvPicPr>
          <p:cNvPr id="7172" name="Picture 4" descr="check symbool in blauwe kleur, check teken icoon. vector illustratie  5448460 Vectorkunst bij Vecteezy">
            <a:extLst>
              <a:ext uri="{FF2B5EF4-FFF2-40B4-BE49-F238E27FC236}">
                <a16:creationId xmlns:a16="http://schemas.microsoft.com/office/drawing/2014/main" id="{E708F7C5-19F8-8A4E-C7AC-9DCBA2CC8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4310546"/>
            <a:ext cx="1523959" cy="1523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8335768C-A73D-5551-556E-CBCDF70CEB33}"/>
              </a:ext>
            </a:extLst>
          </p:cNvPr>
          <p:cNvSpPr txBox="1"/>
          <p:nvPr/>
        </p:nvSpPr>
        <p:spPr>
          <a:xfrm>
            <a:off x="6197609" y="3161749"/>
            <a:ext cx="2108206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Privépersoon</a:t>
            </a:r>
          </a:p>
          <a:p>
            <a:r>
              <a:rPr lang="nl-NL" sz="2800" dirty="0">
                <a:solidFill>
                  <a:schemeClr val="tx2"/>
                </a:solidFill>
              </a:rPr>
              <a:t>Ondernemer</a:t>
            </a:r>
          </a:p>
          <a:p>
            <a:r>
              <a:rPr lang="nl-NL" sz="2800" dirty="0">
                <a:solidFill>
                  <a:schemeClr val="tx2"/>
                </a:solidFill>
              </a:rPr>
              <a:t>Werknemer</a:t>
            </a:r>
          </a:p>
          <a:p>
            <a:r>
              <a:rPr lang="nl-NL" sz="2800" dirty="0">
                <a:solidFill>
                  <a:schemeClr val="tx2"/>
                </a:solidFill>
              </a:rPr>
              <a:t>Klant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60769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04A86BA-15CA-7D0E-C636-EC476094AE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993919"/>
              </p:ext>
            </p:extLst>
          </p:nvPr>
        </p:nvGraphicFramePr>
        <p:xfrm>
          <a:off x="158621" y="457200"/>
          <a:ext cx="8369560" cy="5458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4" name="Picture 2">
            <a:extLst>
              <a:ext uri="{FF2B5EF4-FFF2-40B4-BE49-F238E27FC236}">
                <a16:creationId xmlns:a16="http://schemas.microsoft.com/office/drawing/2014/main" id="{2C49973F-CC1A-4B19-AC1A-A9343EA0B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392" y="2422559"/>
            <a:ext cx="2614740" cy="151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NIMA bouwt zijn diplomaregister om tot marketing-cloud - NIMA">
            <a:extLst>
              <a:ext uri="{FF2B5EF4-FFF2-40B4-BE49-F238E27FC236}">
                <a16:creationId xmlns:a16="http://schemas.microsoft.com/office/drawing/2014/main" id="{2A7D7CA6-99E8-3B48-F5E9-DD358F90E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636" y="5100606"/>
            <a:ext cx="1346134" cy="685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Dé experts in examinering - Associatie voor Examinering">
            <a:extLst>
              <a:ext uri="{FF2B5EF4-FFF2-40B4-BE49-F238E27FC236}">
                <a16:creationId xmlns:a16="http://schemas.microsoft.com/office/drawing/2014/main" id="{4FFC9EFC-4EDF-370A-7E8E-0E318E8AE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1944" y="5205445"/>
            <a:ext cx="2405063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24938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8ed4017-c13a-4e4b-b081-97393e8c725e" xsi:nil="true"/>
    <lcf76f155ced4ddcb4097134ff3c332f xmlns="2faa766c-fb0b-4ee2-a36c-c7b26d8f88a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B79A41AED0544994E345B10597ECBE" ma:contentTypeVersion="17" ma:contentTypeDescription="Een nieuw document maken." ma:contentTypeScope="" ma:versionID="d37800f3430b6c7a95ca729ec39a207d">
  <xsd:schema xmlns:xsd="http://www.w3.org/2001/XMLSchema" xmlns:xs="http://www.w3.org/2001/XMLSchema" xmlns:p="http://schemas.microsoft.com/office/2006/metadata/properties" xmlns:ns2="2faa766c-fb0b-4ee2-a36c-c7b26d8f88a4" xmlns:ns3="b8ed4017-c13a-4e4b-b081-97393e8c725e" targetNamespace="http://schemas.microsoft.com/office/2006/metadata/properties" ma:root="true" ma:fieldsID="0bf00f8a6edfdbeb413f2fc3102b6523" ns2:_="" ns3:_="">
    <xsd:import namespace="2faa766c-fb0b-4ee2-a36c-c7b26d8f88a4"/>
    <xsd:import namespace="b8ed4017-c13a-4e4b-b081-97393e8c72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a766c-fb0b-4ee2-a36c-c7b26d8f8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1241942b-f22d-4f83-a1f7-fbff8d1f04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d4017-c13a-4e4b-b081-97393e8c725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ea3053b-ead5-4c4c-a61a-4a9ecfeb8a39}" ma:internalName="TaxCatchAll" ma:showField="CatchAllData" ma:web="b8ed4017-c13a-4e4b-b081-97393e8c72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E924D7-7310-42A2-A07D-B2AB5FA3EBB6}">
  <ds:schemaRefs>
    <ds:schemaRef ds:uri="2faa766c-fb0b-4ee2-a36c-c7b26d8f88a4"/>
    <ds:schemaRef ds:uri="b8ed4017-c13a-4e4b-b081-97393e8c72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9F4C63-95BE-4F84-9D2F-E4DE5E6F0E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50AA79-374E-472A-9184-305B68F89060}">
  <ds:schemaRefs>
    <ds:schemaRef ds:uri="2faa766c-fb0b-4ee2-a36c-c7b26d8f88a4"/>
    <ds:schemaRef ds:uri="b8ed4017-c13a-4e4b-b081-97393e8c72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2698</TotalTime>
  <Words>350</Words>
  <Application>Microsoft Office PowerPoint</Application>
  <PresentationFormat>Diavoorstelling 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2" baseType="lpstr">
      <vt:lpstr>Arial</vt:lpstr>
      <vt:lpstr>AUdimat</vt:lpstr>
      <vt:lpstr>Calibri</vt:lpstr>
      <vt:lpstr>Chalkboard</vt:lpstr>
      <vt:lpstr>Courier New</vt:lpstr>
      <vt:lpstr>Wingdings</vt:lpstr>
      <vt:lpstr>Kantoorthema</vt:lpstr>
      <vt:lpstr>Welkom bij de voorlichting  Bedrijfseconomie</vt:lpstr>
      <vt:lpstr>Economie en Bedrijfseconomie</vt:lpstr>
      <vt:lpstr>  Volledige naam van het vak:   Bedrijfseconomie  Ondernemerschap  Financiële zelfredzaamheid</vt:lpstr>
      <vt:lpstr>Economie en Bedrijfseconomie</vt:lpstr>
      <vt:lpstr>  Financiële zelfredzaamheid      </vt:lpstr>
      <vt:lpstr>  Ondernemerschap   </vt:lpstr>
      <vt:lpstr>  Bedrijfseconomie      </vt:lpstr>
      <vt:lpstr>PowerPoint-presentatie</vt:lpstr>
      <vt:lpstr>PowerPoint-presentatie</vt:lpstr>
      <vt:lpstr>  Praktische zaken   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Klik hier om een titel te maken</dc:title>
  <dc:creator>Mariska Veerman</dc:creator>
  <cp:lastModifiedBy>Liekele Gaastra</cp:lastModifiedBy>
  <cp:revision>7</cp:revision>
  <dcterms:created xsi:type="dcterms:W3CDTF">2015-10-13T12:22:52Z</dcterms:created>
  <dcterms:modified xsi:type="dcterms:W3CDTF">2026-02-12T15:32:19Z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0x01010065B79A41AED0544994E345B10597ECBE</vt:lpwstr>
  </property>
  <property fmtid="{D5CDD505-2E9C-101B-9397-08002B2CF9AE}" pid="3" name="MediaServiceImageTags">
    <vt:lpwstr/>
  </property>
</Properties>
</file>