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65" r:id="rId5"/>
    <p:sldId id="272" r:id="rId6"/>
    <p:sldId id="273" r:id="rId7"/>
    <p:sldId id="274" r:id="rId8"/>
    <p:sldId id="268" r:id="rId9"/>
    <p:sldId id="269" r:id="rId10"/>
    <p:sldId id="284" r:id="rId11"/>
    <p:sldId id="271" r:id="rId12"/>
    <p:sldId id="275" r:id="rId13"/>
    <p:sldId id="276" r:id="rId14"/>
    <p:sldId id="277" r:id="rId15"/>
    <p:sldId id="280" r:id="rId16"/>
    <p:sldId id="279" r:id="rId17"/>
    <p:sldId id="278" r:id="rId18"/>
    <p:sldId id="281" r:id="rId19"/>
    <p:sldId id="282" r:id="rId20"/>
    <p:sldId id="283" r:id="rId2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00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6C9D33-DF67-4FB0-8A4B-4D0B9C2E1694}" v="15" dt="2025-02-05T15:25:14.110"/>
  </p1510:revLst>
</p1510:revInfo>
</file>

<file path=ppt/tableStyles.xml><?xml version="1.0" encoding="utf-8"?>
<a:tblStyleLst xmlns:a="http://schemas.openxmlformats.org/drawingml/2006/main" def="{5C22544A-7EE6-4342-B048-85BDC9FD1C3A}">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e de Haan" userId="77378880-623d-41cd-8f4c-01bcbfb4c717" providerId="ADAL" clId="{7D6C9D33-DF67-4FB0-8A4B-4D0B9C2E1694}"/>
    <pc:docChg chg="addSld modSld">
      <pc:chgData name="Martine de Haan" userId="77378880-623d-41cd-8f4c-01bcbfb4c717" providerId="ADAL" clId="{7D6C9D33-DF67-4FB0-8A4B-4D0B9C2E1694}" dt="2025-02-05T15:25:14.110" v="13" actId="20577"/>
      <pc:docMkLst>
        <pc:docMk/>
      </pc:docMkLst>
      <pc:sldChg chg="modSp add mod">
        <pc:chgData name="Martine de Haan" userId="77378880-623d-41cd-8f4c-01bcbfb4c717" providerId="ADAL" clId="{7D6C9D33-DF67-4FB0-8A4B-4D0B9C2E1694}" dt="2025-02-05T15:25:14.110" v="13" actId="20577"/>
        <pc:sldMkLst>
          <pc:docMk/>
          <pc:sldMk cId="2556454498" sldId="284"/>
        </pc:sldMkLst>
        <pc:spChg chg="mod">
          <ac:chgData name="Martine de Haan" userId="77378880-623d-41cd-8f4c-01bcbfb4c717" providerId="ADAL" clId="{7D6C9D33-DF67-4FB0-8A4B-4D0B9C2E1694}" dt="2025-02-05T15:25:14.110" v="13" actId="20577"/>
          <ac:spMkLst>
            <pc:docMk/>
            <pc:sldMk cId="2556454498" sldId="284"/>
            <ac:spMk id="2" creationId="{A8F6D3E1-03B3-BFFE-DC53-A68DF4C719E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4E861C-AE86-4450-A1EF-0C5D877542F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nl-NL"/>
        </a:p>
      </dgm:t>
    </dgm:pt>
    <dgm:pt modelId="{661E8812-C4F7-4DE6-98C7-D616453BEAE5}">
      <dgm:prSet phldrT="[Teks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nl-NL"/>
            <a:t>Gemeenschappelijke deel</a:t>
          </a:r>
        </a:p>
      </dgm:t>
    </dgm:pt>
    <dgm:pt modelId="{0E05AE78-A672-4B31-8C3B-155D67023E47}" type="parTrans" cxnId="{20697EAC-5E9C-4F0D-9B18-3F97489AB61E}">
      <dgm:prSet/>
      <dgm:spPr/>
      <dgm:t>
        <a:bodyPr/>
        <a:lstStyle/>
        <a:p>
          <a:endParaRPr lang="nl-NL"/>
        </a:p>
      </dgm:t>
    </dgm:pt>
    <dgm:pt modelId="{83D3C394-891B-45D7-9D8A-E4B1692BC060}" type="sibTrans" cxnId="{20697EAC-5E9C-4F0D-9B18-3F97489AB61E}">
      <dgm:prSet/>
      <dgm:spPr/>
      <dgm:t>
        <a:bodyPr/>
        <a:lstStyle/>
        <a:p>
          <a:endParaRPr lang="nl-NL"/>
        </a:p>
      </dgm:t>
    </dgm:pt>
    <dgm:pt modelId="{9DD2AE17-FCC1-4BA2-A668-606FA1E2E586}">
      <dgm:prSet phldrT="[Tekst]"/>
      <dgm:spPr>
        <a:solidFill>
          <a:srgbClr val="00B0F0"/>
        </a:solidFill>
      </dgm:spPr>
      <dgm:t>
        <a:bodyPr/>
        <a:lstStyle/>
        <a:p>
          <a:r>
            <a:rPr lang="nl-NL"/>
            <a:t>Profielkeuzevakken</a:t>
          </a:r>
        </a:p>
      </dgm:t>
    </dgm:pt>
    <dgm:pt modelId="{C5AD6970-C1EF-4FAA-91F5-A2A6C395D93F}" type="parTrans" cxnId="{4A52BAB6-A607-4FC4-88F4-D2F511561A9E}">
      <dgm:prSet/>
      <dgm:spPr/>
      <dgm:t>
        <a:bodyPr/>
        <a:lstStyle/>
        <a:p>
          <a:endParaRPr lang="nl-NL"/>
        </a:p>
      </dgm:t>
    </dgm:pt>
    <dgm:pt modelId="{5A48BD5C-E50B-4F42-ACBD-C3368F033B24}" type="sibTrans" cxnId="{4A52BAB6-A607-4FC4-88F4-D2F511561A9E}">
      <dgm:prSet/>
      <dgm:spPr/>
      <dgm:t>
        <a:bodyPr/>
        <a:lstStyle/>
        <a:p>
          <a:endParaRPr lang="nl-NL"/>
        </a:p>
      </dgm:t>
    </dgm:pt>
    <dgm:pt modelId="{BECFBCC0-A09A-4684-9AD8-F9052BCC18DF}">
      <dgm:prSet phldrT="[Tekst]"/>
      <dgm:spPr>
        <a:solidFill>
          <a:srgbClr val="002060"/>
        </a:solidFill>
      </dgm:spPr>
      <dgm:t>
        <a:bodyPr/>
        <a:lstStyle/>
        <a:p>
          <a:r>
            <a:rPr lang="nl-NL"/>
            <a:t>Vrije ruimte</a:t>
          </a:r>
        </a:p>
      </dgm:t>
    </dgm:pt>
    <dgm:pt modelId="{4EDB40D1-8027-4F84-969C-A7E1907E0CB8}" type="parTrans" cxnId="{3FE08373-58BB-466A-8762-DAD80F03F9E1}">
      <dgm:prSet/>
      <dgm:spPr/>
      <dgm:t>
        <a:bodyPr/>
        <a:lstStyle/>
        <a:p>
          <a:endParaRPr lang="nl-NL"/>
        </a:p>
      </dgm:t>
    </dgm:pt>
    <dgm:pt modelId="{2AB2D5F1-6F21-4FC0-BCC2-FC767E613E92}" type="sibTrans" cxnId="{3FE08373-58BB-466A-8762-DAD80F03F9E1}">
      <dgm:prSet/>
      <dgm:spPr/>
      <dgm:t>
        <a:bodyPr/>
        <a:lstStyle/>
        <a:p>
          <a:endParaRPr lang="nl-NL"/>
        </a:p>
      </dgm:t>
    </dgm:pt>
    <dgm:pt modelId="{65F10E8A-65D3-40BC-A5A7-54CA448C5F2C}">
      <dgm:prSet phldrT="[Tekst]"/>
      <dgm:spPr>
        <a:solidFill>
          <a:schemeClr val="bg1">
            <a:lumMod val="65000"/>
          </a:schemeClr>
        </a:solidFill>
        <a:ln>
          <a:solidFill>
            <a:schemeClr val="bg1">
              <a:lumMod val="50000"/>
            </a:schemeClr>
          </a:solidFill>
        </a:ln>
      </dgm:spPr>
      <dgm:t>
        <a:bodyPr/>
        <a:lstStyle/>
        <a:p>
          <a:r>
            <a:rPr lang="nl-NL"/>
            <a:t>Verplichte profielvakken </a:t>
          </a:r>
        </a:p>
      </dgm:t>
    </dgm:pt>
    <dgm:pt modelId="{FEF341C8-E74E-4CFA-A9CE-6D2E456E6D15}" type="parTrans" cxnId="{009F1263-4874-4744-B076-A9B662E2E57F}">
      <dgm:prSet/>
      <dgm:spPr/>
      <dgm:t>
        <a:bodyPr/>
        <a:lstStyle/>
        <a:p>
          <a:endParaRPr lang="nl-NL"/>
        </a:p>
      </dgm:t>
    </dgm:pt>
    <dgm:pt modelId="{749C696F-D0E5-482E-AAB7-F9F4E0A31D70}" type="sibTrans" cxnId="{009F1263-4874-4744-B076-A9B662E2E57F}">
      <dgm:prSet/>
      <dgm:spPr/>
      <dgm:t>
        <a:bodyPr/>
        <a:lstStyle/>
        <a:p>
          <a:endParaRPr lang="nl-NL"/>
        </a:p>
      </dgm:t>
    </dgm:pt>
    <dgm:pt modelId="{4C08A578-1D0E-4031-8822-D40191EDA0D1}" type="pres">
      <dgm:prSet presAssocID="{164E861C-AE86-4450-A1EF-0C5D877542F0}" presName="diagram" presStyleCnt="0">
        <dgm:presLayoutVars>
          <dgm:dir/>
          <dgm:resizeHandles val="exact"/>
        </dgm:presLayoutVars>
      </dgm:prSet>
      <dgm:spPr/>
    </dgm:pt>
    <dgm:pt modelId="{2BD37412-57E3-43CB-8B0A-E34B51C7FA7E}" type="pres">
      <dgm:prSet presAssocID="{661E8812-C4F7-4DE6-98C7-D616453BEAE5}" presName="node" presStyleLbl="node1" presStyleIdx="0" presStyleCnt="4" custScaleX="169419" custScaleY="33596" custLinFactNeighborY="-67970">
        <dgm:presLayoutVars>
          <dgm:bulletEnabled val="1"/>
        </dgm:presLayoutVars>
      </dgm:prSet>
      <dgm:spPr/>
    </dgm:pt>
    <dgm:pt modelId="{D2CEA341-060A-4E9B-BCD1-0B22F601BACC}" type="pres">
      <dgm:prSet presAssocID="{83D3C394-891B-45D7-9D8A-E4B1692BC060}" presName="sibTrans" presStyleCnt="0"/>
      <dgm:spPr/>
    </dgm:pt>
    <dgm:pt modelId="{1BA0CB2C-D391-4C33-B460-C192A7A24C18}" type="pres">
      <dgm:prSet presAssocID="{9DD2AE17-FCC1-4BA2-A668-606FA1E2E586}" presName="node" presStyleLbl="node1" presStyleIdx="1" presStyleCnt="4" custScaleX="169419" custScaleY="33596" custLinFactNeighborY="52282">
        <dgm:presLayoutVars>
          <dgm:bulletEnabled val="1"/>
        </dgm:presLayoutVars>
      </dgm:prSet>
      <dgm:spPr/>
    </dgm:pt>
    <dgm:pt modelId="{A09A3C03-F800-4F42-AD9B-C44EA755342E}" type="pres">
      <dgm:prSet presAssocID="{5A48BD5C-E50B-4F42-ACBD-C3368F033B24}" presName="sibTrans" presStyleCnt="0"/>
      <dgm:spPr/>
    </dgm:pt>
    <dgm:pt modelId="{A8A3C6A7-ECF5-4B68-B89E-E816C528FBFF}" type="pres">
      <dgm:prSet presAssocID="{BECFBCC0-A09A-4684-9AD8-F9052BCC18DF}" presName="node" presStyleLbl="node1" presStyleIdx="2" presStyleCnt="4" custScaleX="169419" custScaleY="33596" custLinFactNeighborY="53269">
        <dgm:presLayoutVars>
          <dgm:bulletEnabled val="1"/>
        </dgm:presLayoutVars>
      </dgm:prSet>
      <dgm:spPr/>
    </dgm:pt>
    <dgm:pt modelId="{8394A37C-72A4-4E8C-9CAE-9EC7734D2ACA}" type="pres">
      <dgm:prSet presAssocID="{2AB2D5F1-6F21-4FC0-BCC2-FC767E613E92}" presName="sibTrans" presStyleCnt="0"/>
      <dgm:spPr/>
    </dgm:pt>
    <dgm:pt modelId="{CD210B73-BD54-422F-A491-C1274484B8BA}" type="pres">
      <dgm:prSet presAssocID="{65F10E8A-65D3-40BC-A5A7-54CA448C5F2C}" presName="node" presStyleLbl="node1" presStyleIdx="3" presStyleCnt="4" custScaleX="169419" custScaleY="33596" custLinFactY="-2048" custLinFactNeighborX="66829" custLinFactNeighborY="-100000">
        <dgm:presLayoutVars>
          <dgm:bulletEnabled val="1"/>
        </dgm:presLayoutVars>
      </dgm:prSet>
      <dgm:spPr/>
    </dgm:pt>
  </dgm:ptLst>
  <dgm:cxnLst>
    <dgm:cxn modelId="{009F1263-4874-4744-B076-A9B662E2E57F}" srcId="{164E861C-AE86-4450-A1EF-0C5D877542F0}" destId="{65F10E8A-65D3-40BC-A5A7-54CA448C5F2C}" srcOrd="3" destOrd="0" parTransId="{FEF341C8-E74E-4CFA-A9CE-6D2E456E6D15}" sibTransId="{749C696F-D0E5-482E-AAB7-F9F4E0A31D70}"/>
    <dgm:cxn modelId="{3FE08373-58BB-466A-8762-DAD80F03F9E1}" srcId="{164E861C-AE86-4450-A1EF-0C5D877542F0}" destId="{BECFBCC0-A09A-4684-9AD8-F9052BCC18DF}" srcOrd="2" destOrd="0" parTransId="{4EDB40D1-8027-4F84-969C-A7E1907E0CB8}" sibTransId="{2AB2D5F1-6F21-4FC0-BCC2-FC767E613E92}"/>
    <dgm:cxn modelId="{71209574-3B44-4FE3-BCD2-36BB395193C1}" type="presOf" srcId="{9DD2AE17-FCC1-4BA2-A668-606FA1E2E586}" destId="{1BA0CB2C-D391-4C33-B460-C192A7A24C18}" srcOrd="0" destOrd="0" presId="urn:microsoft.com/office/officeart/2005/8/layout/default"/>
    <dgm:cxn modelId="{FB5B6D76-F60C-4265-BC03-BB1AC578EC59}" type="presOf" srcId="{661E8812-C4F7-4DE6-98C7-D616453BEAE5}" destId="{2BD37412-57E3-43CB-8B0A-E34B51C7FA7E}" srcOrd="0" destOrd="0" presId="urn:microsoft.com/office/officeart/2005/8/layout/default"/>
    <dgm:cxn modelId="{1BBEA582-0A50-4544-9FD0-000A7D825382}" type="presOf" srcId="{65F10E8A-65D3-40BC-A5A7-54CA448C5F2C}" destId="{CD210B73-BD54-422F-A491-C1274484B8BA}" srcOrd="0" destOrd="0" presId="urn:microsoft.com/office/officeart/2005/8/layout/default"/>
    <dgm:cxn modelId="{79BD439B-5A47-400E-8D2B-FE90EECF9ABC}" type="presOf" srcId="{164E861C-AE86-4450-A1EF-0C5D877542F0}" destId="{4C08A578-1D0E-4031-8822-D40191EDA0D1}" srcOrd="0" destOrd="0" presId="urn:microsoft.com/office/officeart/2005/8/layout/default"/>
    <dgm:cxn modelId="{20697EAC-5E9C-4F0D-9B18-3F97489AB61E}" srcId="{164E861C-AE86-4450-A1EF-0C5D877542F0}" destId="{661E8812-C4F7-4DE6-98C7-D616453BEAE5}" srcOrd="0" destOrd="0" parTransId="{0E05AE78-A672-4B31-8C3B-155D67023E47}" sibTransId="{83D3C394-891B-45D7-9D8A-E4B1692BC060}"/>
    <dgm:cxn modelId="{06F30DB3-C833-4C88-AF56-8B106D2A9BDD}" type="presOf" srcId="{BECFBCC0-A09A-4684-9AD8-F9052BCC18DF}" destId="{A8A3C6A7-ECF5-4B68-B89E-E816C528FBFF}" srcOrd="0" destOrd="0" presId="urn:microsoft.com/office/officeart/2005/8/layout/default"/>
    <dgm:cxn modelId="{4A52BAB6-A607-4FC4-88F4-D2F511561A9E}" srcId="{164E861C-AE86-4450-A1EF-0C5D877542F0}" destId="{9DD2AE17-FCC1-4BA2-A668-606FA1E2E586}" srcOrd="1" destOrd="0" parTransId="{C5AD6970-C1EF-4FAA-91F5-A2A6C395D93F}" sibTransId="{5A48BD5C-E50B-4F42-ACBD-C3368F033B24}"/>
    <dgm:cxn modelId="{2533EDFB-BE96-43C4-B1E7-66924945F3FA}" type="presParOf" srcId="{4C08A578-1D0E-4031-8822-D40191EDA0D1}" destId="{2BD37412-57E3-43CB-8B0A-E34B51C7FA7E}" srcOrd="0" destOrd="0" presId="urn:microsoft.com/office/officeart/2005/8/layout/default"/>
    <dgm:cxn modelId="{14EC9423-7B2A-4871-B3CA-C0D11B3803A1}" type="presParOf" srcId="{4C08A578-1D0E-4031-8822-D40191EDA0D1}" destId="{D2CEA341-060A-4E9B-BCD1-0B22F601BACC}" srcOrd="1" destOrd="0" presId="urn:microsoft.com/office/officeart/2005/8/layout/default"/>
    <dgm:cxn modelId="{EBC41EC0-8763-4CAC-B6F3-DDAF25975CF8}" type="presParOf" srcId="{4C08A578-1D0E-4031-8822-D40191EDA0D1}" destId="{1BA0CB2C-D391-4C33-B460-C192A7A24C18}" srcOrd="2" destOrd="0" presId="urn:microsoft.com/office/officeart/2005/8/layout/default"/>
    <dgm:cxn modelId="{9A6A5445-2D10-4FD9-8A2A-F88BD3771A0F}" type="presParOf" srcId="{4C08A578-1D0E-4031-8822-D40191EDA0D1}" destId="{A09A3C03-F800-4F42-AD9B-C44EA755342E}" srcOrd="3" destOrd="0" presId="urn:microsoft.com/office/officeart/2005/8/layout/default"/>
    <dgm:cxn modelId="{0D5674EB-DB3D-4B96-81D8-929315E17FB7}" type="presParOf" srcId="{4C08A578-1D0E-4031-8822-D40191EDA0D1}" destId="{A8A3C6A7-ECF5-4B68-B89E-E816C528FBFF}" srcOrd="4" destOrd="0" presId="urn:microsoft.com/office/officeart/2005/8/layout/default"/>
    <dgm:cxn modelId="{FCE5C2D6-550A-4101-A378-1D365BEF8CD4}" type="presParOf" srcId="{4C08A578-1D0E-4031-8822-D40191EDA0D1}" destId="{8394A37C-72A4-4E8C-9CAE-9EC7734D2ACA}" srcOrd="5" destOrd="0" presId="urn:microsoft.com/office/officeart/2005/8/layout/default"/>
    <dgm:cxn modelId="{66458AAB-73F2-4F67-8FBF-CCA291F0CC0A}" type="presParOf" srcId="{4C08A578-1D0E-4031-8822-D40191EDA0D1}" destId="{CD210B73-BD54-422F-A491-C1274484B8BA}"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D37412-57E3-43CB-8B0A-E34B51C7FA7E}">
      <dsp:nvSpPr>
        <dsp:cNvPr id="0" name=""/>
        <dsp:cNvSpPr/>
      </dsp:nvSpPr>
      <dsp:spPr>
        <a:xfrm>
          <a:off x="2111" y="0"/>
          <a:ext cx="6091777" cy="724804"/>
        </a:xfrm>
        <a:prstGeom prst="rect">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nl-NL" sz="3300" kern="1200"/>
            <a:t>Gemeenschappelijke deel</a:t>
          </a:r>
        </a:p>
      </dsp:txBody>
      <dsp:txXfrm>
        <a:off x="2111" y="0"/>
        <a:ext cx="6091777" cy="724804"/>
      </dsp:txXfrm>
    </dsp:sp>
    <dsp:sp modelId="{1BA0CB2C-D391-4C33-B460-C192A7A24C18}">
      <dsp:nvSpPr>
        <dsp:cNvPr id="0" name=""/>
        <dsp:cNvSpPr/>
      </dsp:nvSpPr>
      <dsp:spPr>
        <a:xfrm>
          <a:off x="2111" y="2255349"/>
          <a:ext cx="6091777" cy="72480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nl-NL" sz="3300" kern="1200"/>
            <a:t>Profielkeuzevakken</a:t>
          </a:r>
        </a:p>
      </dsp:txBody>
      <dsp:txXfrm>
        <a:off x="2111" y="2255349"/>
        <a:ext cx="6091777" cy="724804"/>
      </dsp:txXfrm>
    </dsp:sp>
    <dsp:sp modelId="{A8A3C6A7-ECF5-4B68-B89E-E816C528FBFF}">
      <dsp:nvSpPr>
        <dsp:cNvPr id="0" name=""/>
        <dsp:cNvSpPr/>
      </dsp:nvSpPr>
      <dsp:spPr>
        <a:xfrm>
          <a:off x="2111" y="3339195"/>
          <a:ext cx="6091777" cy="724804"/>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nl-NL" sz="3300" kern="1200"/>
            <a:t>Vrije ruimte</a:t>
          </a:r>
        </a:p>
      </dsp:txBody>
      <dsp:txXfrm>
        <a:off x="2111" y="3339195"/>
        <a:ext cx="6091777" cy="724804"/>
      </dsp:txXfrm>
    </dsp:sp>
    <dsp:sp modelId="{CD210B73-BD54-422F-A491-C1274484B8BA}">
      <dsp:nvSpPr>
        <dsp:cNvPr id="0" name=""/>
        <dsp:cNvSpPr/>
      </dsp:nvSpPr>
      <dsp:spPr>
        <a:xfrm>
          <a:off x="4222" y="1094561"/>
          <a:ext cx="6091777" cy="724804"/>
        </a:xfrm>
        <a:prstGeom prst="rect">
          <a:avLst/>
        </a:prstGeom>
        <a:solidFill>
          <a:schemeClr val="bg1">
            <a:lumMod val="65000"/>
          </a:schemeClr>
        </a:solid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nl-NL" sz="3300" kern="1200"/>
            <a:t>Verplichte profielvakken </a:t>
          </a:r>
        </a:p>
      </dsp:txBody>
      <dsp:txXfrm>
        <a:off x="4222" y="1094561"/>
        <a:ext cx="6091777" cy="72480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66EF78-55C3-4D33-8D64-CE84DF942018}" type="datetimeFigureOut">
              <a:rPr lang="nl-NL" smtClean="0"/>
              <a:t>5-2-2025</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E51447-1489-4E0B-A6E1-1C8E6189FC22}" type="slidenum">
              <a:rPr lang="nl-NL" smtClean="0"/>
              <a:t>‹#›</a:t>
            </a:fld>
            <a:endParaRPr lang="nl-NL"/>
          </a:p>
        </p:txBody>
      </p:sp>
    </p:spTree>
    <p:extLst>
      <p:ext uri="{BB962C8B-B14F-4D97-AF65-F5344CB8AC3E}">
        <p14:creationId xmlns:p14="http://schemas.microsoft.com/office/powerpoint/2010/main" val="3792536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64FA7C21-4535-4644-AFB5-892932240F15}" type="datetimeFigureOut">
              <a:rPr lang="nl-NL" smtClean="0"/>
              <a:t>5-2-2025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9889164-78F7-4064-A7CF-79DD94D5597F}" type="slidenum">
              <a:rPr lang="nl-NL" smtClean="0"/>
              <a:t>‹#›</a:t>
            </a:fld>
            <a:endParaRPr lang="nl-NL"/>
          </a:p>
        </p:txBody>
      </p:sp>
    </p:spTree>
    <p:extLst>
      <p:ext uri="{BB962C8B-B14F-4D97-AF65-F5344CB8AC3E}">
        <p14:creationId xmlns:p14="http://schemas.microsoft.com/office/powerpoint/2010/main" val="172209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4FA7C21-4535-4644-AFB5-892932240F15}" type="datetimeFigureOut">
              <a:rPr lang="nl-NL" smtClean="0"/>
              <a:t>5-2-2025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9889164-78F7-4064-A7CF-79DD94D5597F}" type="slidenum">
              <a:rPr lang="nl-NL" smtClean="0"/>
              <a:t>‹#›</a:t>
            </a:fld>
            <a:endParaRPr lang="nl-NL"/>
          </a:p>
        </p:txBody>
      </p:sp>
    </p:spTree>
    <p:extLst>
      <p:ext uri="{BB962C8B-B14F-4D97-AF65-F5344CB8AC3E}">
        <p14:creationId xmlns:p14="http://schemas.microsoft.com/office/powerpoint/2010/main" val="2971331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4FA7C21-4535-4644-AFB5-892932240F15}" type="datetimeFigureOut">
              <a:rPr lang="nl-NL" smtClean="0"/>
              <a:t>5-2-2025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9889164-78F7-4064-A7CF-79DD94D5597F}" type="slidenum">
              <a:rPr lang="nl-NL" smtClean="0"/>
              <a:t>‹#›</a:t>
            </a:fld>
            <a:endParaRPr lang="nl-NL"/>
          </a:p>
        </p:txBody>
      </p:sp>
    </p:spTree>
    <p:extLst>
      <p:ext uri="{BB962C8B-B14F-4D97-AF65-F5344CB8AC3E}">
        <p14:creationId xmlns:p14="http://schemas.microsoft.com/office/powerpoint/2010/main" val="2123638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64FA7C21-4535-4644-AFB5-892932240F15}" type="datetimeFigureOut">
              <a:rPr lang="nl-NL" smtClean="0"/>
              <a:t>5-2-2025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9889164-78F7-4064-A7CF-79DD94D5597F}" type="slidenum">
              <a:rPr lang="nl-NL" smtClean="0"/>
              <a:t>‹#›</a:t>
            </a:fld>
            <a:endParaRPr lang="nl-NL"/>
          </a:p>
        </p:txBody>
      </p:sp>
    </p:spTree>
    <p:extLst>
      <p:ext uri="{BB962C8B-B14F-4D97-AF65-F5344CB8AC3E}">
        <p14:creationId xmlns:p14="http://schemas.microsoft.com/office/powerpoint/2010/main" val="4210930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4FA7C21-4535-4644-AFB5-892932240F15}" type="datetimeFigureOut">
              <a:rPr lang="nl-NL" smtClean="0"/>
              <a:t>5-2-2025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9889164-78F7-4064-A7CF-79DD94D5597F}" type="slidenum">
              <a:rPr lang="nl-NL" smtClean="0"/>
              <a:t>‹#›</a:t>
            </a:fld>
            <a:endParaRPr lang="nl-NL"/>
          </a:p>
        </p:txBody>
      </p:sp>
    </p:spTree>
    <p:extLst>
      <p:ext uri="{BB962C8B-B14F-4D97-AF65-F5344CB8AC3E}">
        <p14:creationId xmlns:p14="http://schemas.microsoft.com/office/powerpoint/2010/main" val="1340040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64FA7C21-4535-4644-AFB5-892932240F15}" type="datetimeFigureOut">
              <a:rPr lang="nl-NL" smtClean="0"/>
              <a:t>5-2-2025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9889164-78F7-4064-A7CF-79DD94D5597F}" type="slidenum">
              <a:rPr lang="nl-NL" smtClean="0"/>
              <a:t>‹#›</a:t>
            </a:fld>
            <a:endParaRPr lang="nl-NL"/>
          </a:p>
        </p:txBody>
      </p:sp>
    </p:spTree>
    <p:extLst>
      <p:ext uri="{BB962C8B-B14F-4D97-AF65-F5344CB8AC3E}">
        <p14:creationId xmlns:p14="http://schemas.microsoft.com/office/powerpoint/2010/main" val="312151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64FA7C21-4535-4644-AFB5-892932240F15}" type="datetimeFigureOut">
              <a:rPr lang="nl-NL" smtClean="0"/>
              <a:t>5-2-2025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9889164-78F7-4064-A7CF-79DD94D5597F}" type="slidenum">
              <a:rPr lang="nl-NL" smtClean="0"/>
              <a:t>‹#›</a:t>
            </a:fld>
            <a:endParaRPr lang="nl-NL"/>
          </a:p>
        </p:txBody>
      </p:sp>
    </p:spTree>
    <p:extLst>
      <p:ext uri="{BB962C8B-B14F-4D97-AF65-F5344CB8AC3E}">
        <p14:creationId xmlns:p14="http://schemas.microsoft.com/office/powerpoint/2010/main" val="187128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64FA7C21-4535-4644-AFB5-892932240F15}" type="datetimeFigureOut">
              <a:rPr lang="nl-NL" smtClean="0"/>
              <a:t>5-2-2025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9889164-78F7-4064-A7CF-79DD94D5597F}" type="slidenum">
              <a:rPr lang="nl-NL" smtClean="0"/>
              <a:t>‹#›</a:t>
            </a:fld>
            <a:endParaRPr lang="nl-NL"/>
          </a:p>
        </p:txBody>
      </p:sp>
    </p:spTree>
    <p:extLst>
      <p:ext uri="{BB962C8B-B14F-4D97-AF65-F5344CB8AC3E}">
        <p14:creationId xmlns:p14="http://schemas.microsoft.com/office/powerpoint/2010/main" val="1241089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64FA7C21-4535-4644-AFB5-892932240F15}" type="datetimeFigureOut">
              <a:rPr lang="nl-NL" smtClean="0"/>
              <a:t>5-2-2025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9889164-78F7-4064-A7CF-79DD94D5597F}" type="slidenum">
              <a:rPr lang="nl-NL" smtClean="0"/>
              <a:t>‹#›</a:t>
            </a:fld>
            <a:endParaRPr lang="nl-NL"/>
          </a:p>
        </p:txBody>
      </p:sp>
    </p:spTree>
    <p:extLst>
      <p:ext uri="{BB962C8B-B14F-4D97-AF65-F5344CB8AC3E}">
        <p14:creationId xmlns:p14="http://schemas.microsoft.com/office/powerpoint/2010/main" val="442057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805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4FA7C21-4535-4644-AFB5-892932240F15}" type="datetimeFigureOut">
              <a:rPr lang="nl-NL" smtClean="0"/>
              <a:t>5-2-2025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9889164-78F7-4064-A7CF-79DD94D5597F}" type="slidenum">
              <a:rPr lang="nl-NL" smtClean="0"/>
              <a:t>‹#›</a:t>
            </a:fld>
            <a:endParaRPr lang="nl-NL"/>
          </a:p>
        </p:txBody>
      </p:sp>
    </p:spTree>
    <p:extLst>
      <p:ext uri="{BB962C8B-B14F-4D97-AF65-F5344CB8AC3E}">
        <p14:creationId xmlns:p14="http://schemas.microsoft.com/office/powerpoint/2010/main" val="4135834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4FA7C21-4535-4644-AFB5-892932240F15}" type="datetimeFigureOut">
              <a:rPr lang="nl-NL" smtClean="0"/>
              <a:t>5-2-2025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9889164-78F7-4064-A7CF-79DD94D5597F}" type="slidenum">
              <a:rPr lang="nl-NL" smtClean="0"/>
              <a:t>‹#›</a:t>
            </a:fld>
            <a:endParaRPr lang="nl-NL"/>
          </a:p>
        </p:txBody>
      </p:sp>
    </p:spTree>
    <p:extLst>
      <p:ext uri="{BB962C8B-B14F-4D97-AF65-F5344CB8AC3E}">
        <p14:creationId xmlns:p14="http://schemas.microsoft.com/office/powerpoint/2010/main" val="4025018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A7C21-4535-4644-AFB5-892932240F15}" type="datetimeFigureOut">
              <a:rPr lang="nl-NL" smtClean="0"/>
              <a:t>5-2-2025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89164-78F7-4064-A7CF-79DD94D5597F}" type="slidenum">
              <a:rPr lang="nl-NL" smtClean="0"/>
              <a:t>‹#›</a:t>
            </a:fld>
            <a:endParaRPr lang="nl-NL"/>
          </a:p>
        </p:txBody>
      </p:sp>
      <p:pic>
        <p:nvPicPr>
          <p:cNvPr id="7" name="Afbeelding 6"/>
          <p:cNvPicPr>
            <a:picLocks noChangeAspect="1"/>
          </p:cNvPicPr>
          <p:nvPr userDrawn="1"/>
        </p:nvPicPr>
        <p:blipFill rotWithShape="1">
          <a:blip r:embed="rId14" cstate="print">
            <a:extLst>
              <a:ext uri="{28A0092B-C50C-407E-A947-70E740481C1C}">
                <a14:useLocalDpi xmlns:a14="http://schemas.microsoft.com/office/drawing/2010/main" val="0"/>
              </a:ext>
            </a:extLst>
          </a:blip>
          <a:srcRect t="77426"/>
          <a:stretch/>
        </p:blipFill>
        <p:spPr>
          <a:xfrm>
            <a:off x="0" y="6420763"/>
            <a:ext cx="9144000" cy="464621"/>
          </a:xfrm>
          <a:prstGeom prst="rect">
            <a:avLst/>
          </a:prstGeom>
        </p:spPr>
      </p:pic>
      <p:pic>
        <p:nvPicPr>
          <p:cNvPr id="8" name="Afbeelding 7"/>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540238" y="260648"/>
            <a:ext cx="419685" cy="3096344"/>
          </a:xfrm>
          <a:prstGeom prst="rect">
            <a:avLst/>
          </a:prstGeom>
        </p:spPr>
      </p:pic>
    </p:spTree>
    <p:extLst>
      <p:ext uri="{BB962C8B-B14F-4D97-AF65-F5344CB8AC3E}">
        <p14:creationId xmlns:p14="http://schemas.microsoft.com/office/powerpoint/2010/main" val="236010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accent6">
              <a:lumMod val="75000"/>
            </a:schemeClr>
          </a:solidFill>
          <a:latin typeface="AUdimat" pitchFamily="50"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2060"/>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2060"/>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2060"/>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2060"/>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mailto:lgaastra@celeanum.nl" TargetMode="External"/><Relationship Id="rId2" Type="http://schemas.openxmlformats.org/officeDocument/2006/relationships/hyperlink" Target="mailto:cpruis@celeanum.nl"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CIPO1yyD4n8"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decanaat@celeanum.nl" TargetMode="External"/><Relationship Id="rId2" Type="http://schemas.openxmlformats.org/officeDocument/2006/relationships/hyperlink" Target="http://www.studiekeuze123.n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06158" y="1052716"/>
            <a:ext cx="7276764" cy="1470025"/>
          </a:xfrm>
        </p:spPr>
        <p:txBody>
          <a:bodyPr/>
          <a:lstStyle/>
          <a:p>
            <a:pPr algn="l"/>
            <a:r>
              <a:rPr lang="nl-NL">
                <a:solidFill>
                  <a:srgbClr val="ED007A"/>
                </a:solidFill>
                <a:latin typeface="Arial"/>
                <a:cs typeface="Arial"/>
              </a:rPr>
              <a:t>Profielkeuze klas 3</a:t>
            </a:r>
            <a:endParaRPr lang="nl-NL">
              <a:solidFill>
                <a:srgbClr val="ED007A"/>
              </a:solidFill>
              <a:latin typeface="Arial" panose="020B0604020202020204" pitchFamily="34" charset="0"/>
              <a:cs typeface="Arial" panose="020B0604020202020204" pitchFamily="34" charset="0"/>
            </a:endParaRPr>
          </a:p>
        </p:txBody>
      </p:sp>
      <p:sp>
        <p:nvSpPr>
          <p:cNvPr id="3" name="Ondertitel 2"/>
          <p:cNvSpPr>
            <a:spLocks noGrp="1"/>
          </p:cNvSpPr>
          <p:nvPr>
            <p:ph type="subTitle" idx="1"/>
          </p:nvPr>
        </p:nvSpPr>
        <p:spPr>
          <a:xfrm>
            <a:off x="4673365" y="3829626"/>
            <a:ext cx="3859075" cy="1975638"/>
          </a:xfrm>
        </p:spPr>
        <p:txBody>
          <a:bodyPr vert="horz" lIns="91440" tIns="45720" rIns="91440" bIns="45720" rtlCol="0" anchor="t">
            <a:normAutofit/>
          </a:bodyPr>
          <a:lstStyle/>
          <a:p>
            <a:pPr algn="l"/>
            <a:r>
              <a:rPr lang="nl-NL" sz="2400">
                <a:solidFill>
                  <a:schemeClr val="tx1"/>
                </a:solidFill>
                <a:cs typeface="Calibri"/>
              </a:rPr>
              <a:t>Martine de Haan</a:t>
            </a:r>
            <a:br>
              <a:rPr lang="nl-NL" sz="2400">
                <a:solidFill>
                  <a:schemeClr val="tx1"/>
                </a:solidFill>
                <a:cs typeface="Calibri"/>
              </a:rPr>
            </a:br>
            <a:r>
              <a:rPr lang="nl-NL" sz="2400">
                <a:solidFill>
                  <a:schemeClr val="tx1"/>
                </a:solidFill>
                <a:cs typeface="Calibri"/>
              </a:rPr>
              <a:t>Frederieke van </a:t>
            </a:r>
            <a:r>
              <a:rPr lang="nl-NL" sz="2400" err="1">
                <a:solidFill>
                  <a:schemeClr val="tx1"/>
                </a:solidFill>
                <a:cs typeface="Calibri"/>
              </a:rPr>
              <a:t>Perlo</a:t>
            </a:r>
            <a:endParaRPr lang="nl-NL" sz="2400">
              <a:solidFill>
                <a:schemeClr val="tx1"/>
              </a:solidFill>
            </a:endParaRPr>
          </a:p>
          <a:p>
            <a:pPr algn="l"/>
            <a:r>
              <a:rPr lang="nl-NL" sz="2400">
                <a:cs typeface="Calibri"/>
              </a:rPr>
              <a:t>decanaat@celeanum.nl</a:t>
            </a:r>
          </a:p>
          <a:p>
            <a:pPr algn="l"/>
            <a:endParaRPr lang="nl-NL" sz="2400">
              <a:cs typeface="Calibri"/>
            </a:endParaRPr>
          </a:p>
        </p:txBody>
      </p:sp>
    </p:spTree>
    <p:extLst>
      <p:ext uri="{BB962C8B-B14F-4D97-AF65-F5344CB8AC3E}">
        <p14:creationId xmlns:p14="http://schemas.microsoft.com/office/powerpoint/2010/main" val="1468874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E4924C-87A8-3139-7970-19F27A037825}"/>
              </a:ext>
            </a:extLst>
          </p:cNvPr>
          <p:cNvSpPr>
            <a:spLocks noGrp="1"/>
          </p:cNvSpPr>
          <p:nvPr>
            <p:ph type="title"/>
          </p:nvPr>
        </p:nvSpPr>
        <p:spPr>
          <a:xfrm>
            <a:off x="457200" y="274638"/>
            <a:ext cx="8229600" cy="1143000"/>
          </a:xfrm>
        </p:spPr>
        <p:txBody>
          <a:bodyPr anchor="ctr">
            <a:normAutofit/>
          </a:bodyPr>
          <a:lstStyle/>
          <a:p>
            <a:r>
              <a:rPr lang="nl-NL" sz="4100">
                <a:solidFill>
                  <a:srgbClr val="ED007A"/>
                </a:solidFill>
              </a:rPr>
              <a:t>HPG (</a:t>
            </a:r>
            <a:r>
              <a:rPr lang="nl-NL" sz="4100" err="1">
                <a:solidFill>
                  <a:srgbClr val="ED007A"/>
                </a:solidFill>
              </a:rPr>
              <a:t>Honours</a:t>
            </a:r>
            <a:r>
              <a:rPr lang="nl-NL" sz="4100">
                <a:solidFill>
                  <a:srgbClr val="ED007A"/>
                </a:solidFill>
              </a:rPr>
              <a:t> Programma Gymnasia)</a:t>
            </a:r>
          </a:p>
        </p:txBody>
      </p:sp>
      <p:pic>
        <p:nvPicPr>
          <p:cNvPr id="5" name="Tijdelijke aanduiding voor inhoud 4" descr="Afbeelding met Graphics, Lettertype, grafische vormgeving, logo&#10;&#10;Automatisch gegenereerde beschrijving">
            <a:extLst>
              <a:ext uri="{FF2B5EF4-FFF2-40B4-BE49-F238E27FC236}">
                <a16:creationId xmlns:a16="http://schemas.microsoft.com/office/drawing/2014/main" id="{124ABFEE-A4C2-B1B0-5BB6-BFBE1CD3894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95247" y="1339025"/>
            <a:ext cx="4038600" cy="2089975"/>
          </a:xfrm>
          <a:noFill/>
        </p:spPr>
      </p:pic>
      <p:sp>
        <p:nvSpPr>
          <p:cNvPr id="10" name="Content Placeholder 3">
            <a:extLst>
              <a:ext uri="{FF2B5EF4-FFF2-40B4-BE49-F238E27FC236}">
                <a16:creationId xmlns:a16="http://schemas.microsoft.com/office/drawing/2014/main" id="{42659E81-0EF3-3593-F2BF-182C719790BC}"/>
              </a:ext>
            </a:extLst>
          </p:cNvPr>
          <p:cNvSpPr>
            <a:spLocks noGrp="1"/>
          </p:cNvSpPr>
          <p:nvPr>
            <p:ph sz="half" idx="2"/>
          </p:nvPr>
        </p:nvSpPr>
        <p:spPr>
          <a:xfrm>
            <a:off x="1526959" y="3597676"/>
            <a:ext cx="5575177" cy="624797"/>
          </a:xfrm>
        </p:spPr>
        <p:txBody>
          <a:bodyPr>
            <a:normAutofit/>
          </a:bodyPr>
          <a:lstStyle/>
          <a:p>
            <a:pPr marL="0" indent="0">
              <a:buNone/>
            </a:pPr>
            <a:r>
              <a:rPr lang="nl-NL" b="0" i="0">
                <a:solidFill>
                  <a:srgbClr val="ED007A"/>
                </a:solidFill>
                <a:effectLst/>
                <a:latin typeface="averta-regular"/>
              </a:rPr>
              <a:t>S</a:t>
            </a:r>
            <a:r>
              <a:rPr lang="nl-NL" b="0" i="0">
                <a:solidFill>
                  <a:srgbClr val="212121"/>
                </a:solidFill>
                <a:effectLst/>
                <a:latin typeface="averta-regular"/>
              </a:rPr>
              <a:t>tichting </a:t>
            </a:r>
            <a:r>
              <a:rPr lang="nl-NL" b="0" i="0">
                <a:solidFill>
                  <a:srgbClr val="ED007A"/>
                </a:solidFill>
                <a:effectLst/>
                <a:latin typeface="averta-regular"/>
              </a:rPr>
              <a:t>H</a:t>
            </a:r>
            <a:r>
              <a:rPr lang="nl-NL" b="0" i="0">
                <a:solidFill>
                  <a:srgbClr val="212121"/>
                </a:solidFill>
                <a:effectLst/>
                <a:latin typeface="averta-regular"/>
              </a:rPr>
              <a:t>et </a:t>
            </a:r>
            <a:r>
              <a:rPr lang="nl-NL" b="0" i="0">
                <a:solidFill>
                  <a:srgbClr val="ED007A"/>
                </a:solidFill>
                <a:effectLst/>
                <a:latin typeface="averta-regular"/>
              </a:rPr>
              <a:t>Z</a:t>
            </a:r>
            <a:r>
              <a:rPr lang="nl-NL" b="0" i="0">
                <a:solidFill>
                  <a:srgbClr val="212121"/>
                </a:solidFill>
                <a:effectLst/>
                <a:latin typeface="averta-regular"/>
              </a:rPr>
              <a:t>elfstandig </a:t>
            </a:r>
            <a:r>
              <a:rPr lang="nl-NL" b="0" i="0">
                <a:solidFill>
                  <a:srgbClr val="ED007A"/>
                </a:solidFill>
                <a:effectLst/>
                <a:latin typeface="averta-regular"/>
              </a:rPr>
              <a:t>G</a:t>
            </a:r>
            <a:r>
              <a:rPr lang="nl-NL" b="0" i="0">
                <a:solidFill>
                  <a:srgbClr val="212121"/>
                </a:solidFill>
                <a:effectLst/>
                <a:latin typeface="averta-regular"/>
              </a:rPr>
              <a:t>ymnasium</a:t>
            </a:r>
          </a:p>
          <a:p>
            <a:endParaRPr lang="nl-NL">
              <a:solidFill>
                <a:srgbClr val="212121"/>
              </a:solidFill>
              <a:latin typeface="averta-regular"/>
            </a:endParaRPr>
          </a:p>
          <a:p>
            <a:pPr marL="0" indent="0">
              <a:buNone/>
            </a:pPr>
            <a:endParaRPr lang="en-US"/>
          </a:p>
        </p:txBody>
      </p:sp>
    </p:spTree>
    <p:extLst>
      <p:ext uri="{BB962C8B-B14F-4D97-AF65-F5344CB8AC3E}">
        <p14:creationId xmlns:p14="http://schemas.microsoft.com/office/powerpoint/2010/main" val="2717808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E4924C-87A8-3139-7970-19F27A037825}"/>
              </a:ext>
            </a:extLst>
          </p:cNvPr>
          <p:cNvSpPr>
            <a:spLocks noGrp="1"/>
          </p:cNvSpPr>
          <p:nvPr>
            <p:ph type="title"/>
          </p:nvPr>
        </p:nvSpPr>
        <p:spPr>
          <a:xfrm>
            <a:off x="457200" y="274638"/>
            <a:ext cx="8229600" cy="1143000"/>
          </a:xfrm>
        </p:spPr>
        <p:txBody>
          <a:bodyPr anchor="ctr">
            <a:normAutofit/>
          </a:bodyPr>
          <a:lstStyle/>
          <a:p>
            <a:r>
              <a:rPr lang="nl-NL" sz="4100">
                <a:solidFill>
                  <a:srgbClr val="ED007A"/>
                </a:solidFill>
              </a:rPr>
              <a:t>HPG (</a:t>
            </a:r>
            <a:r>
              <a:rPr lang="nl-NL" sz="4100" err="1">
                <a:solidFill>
                  <a:srgbClr val="ED007A"/>
                </a:solidFill>
              </a:rPr>
              <a:t>Honours</a:t>
            </a:r>
            <a:r>
              <a:rPr lang="nl-NL" sz="4100">
                <a:solidFill>
                  <a:srgbClr val="ED007A"/>
                </a:solidFill>
              </a:rPr>
              <a:t> Programma Gymnasia)</a:t>
            </a:r>
          </a:p>
        </p:txBody>
      </p:sp>
      <p:pic>
        <p:nvPicPr>
          <p:cNvPr id="5" name="Tijdelijke aanduiding voor inhoud 4" descr="Afbeelding met Graphics, Lettertype, grafische vormgeving, logo&#10;&#10;Automatisch gegenereerde beschrijving">
            <a:extLst>
              <a:ext uri="{FF2B5EF4-FFF2-40B4-BE49-F238E27FC236}">
                <a16:creationId xmlns:a16="http://schemas.microsoft.com/office/drawing/2014/main" id="{124ABFEE-A4C2-B1B0-5BB6-BFBE1CD3894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330388" y="1246847"/>
            <a:ext cx="4038600" cy="2089975"/>
          </a:xfrm>
          <a:noFill/>
        </p:spPr>
      </p:pic>
      <p:sp>
        <p:nvSpPr>
          <p:cNvPr id="10" name="Content Placeholder 3">
            <a:extLst>
              <a:ext uri="{FF2B5EF4-FFF2-40B4-BE49-F238E27FC236}">
                <a16:creationId xmlns:a16="http://schemas.microsoft.com/office/drawing/2014/main" id="{42659E81-0EF3-3593-F2BF-182C719790BC}"/>
              </a:ext>
            </a:extLst>
          </p:cNvPr>
          <p:cNvSpPr>
            <a:spLocks noGrp="1"/>
          </p:cNvSpPr>
          <p:nvPr>
            <p:ph sz="half" idx="2"/>
          </p:nvPr>
        </p:nvSpPr>
        <p:spPr>
          <a:xfrm>
            <a:off x="542260" y="3336822"/>
            <a:ext cx="8314661" cy="2274331"/>
          </a:xfrm>
        </p:spPr>
        <p:txBody>
          <a:bodyPr>
            <a:normAutofit/>
          </a:bodyPr>
          <a:lstStyle/>
          <a:p>
            <a:pPr marL="0" indent="0">
              <a:buNone/>
            </a:pPr>
            <a:r>
              <a:rPr lang="nl-NL" sz="2200" b="0" i="0">
                <a:effectLst/>
              </a:rPr>
              <a:t>a) Een overkoepelende stichting voor de 42 zelfstandige gymnasia</a:t>
            </a:r>
          </a:p>
          <a:p>
            <a:pPr marL="0" indent="0">
              <a:buNone/>
            </a:pPr>
            <a:endParaRPr lang="nl-NL" sz="2200"/>
          </a:p>
          <a:p>
            <a:pPr marL="0" indent="0">
              <a:buNone/>
            </a:pPr>
            <a:r>
              <a:rPr lang="nl-NL" sz="2200" b="0" i="0">
                <a:effectLst/>
              </a:rPr>
              <a:t>b) De SHZG verbindt, vertegenwoordigt en inspireert de 42 gymnasia.</a:t>
            </a:r>
          </a:p>
          <a:p>
            <a:endParaRPr lang="nl-NL" sz="2200"/>
          </a:p>
          <a:p>
            <a:pPr marL="0" indent="0">
              <a:buNone/>
            </a:pPr>
            <a:r>
              <a:rPr lang="nl-NL" sz="2200" b="0" i="0">
                <a:solidFill>
                  <a:srgbClr val="ED007A"/>
                </a:solidFill>
                <a:effectLst/>
              </a:rPr>
              <a:t>c) De SHZG werkt in alle activiteiten vanuit het waarderend perspectief.</a:t>
            </a:r>
          </a:p>
          <a:p>
            <a:endParaRPr lang="en-US"/>
          </a:p>
        </p:txBody>
      </p:sp>
    </p:spTree>
    <p:extLst>
      <p:ext uri="{BB962C8B-B14F-4D97-AF65-F5344CB8AC3E}">
        <p14:creationId xmlns:p14="http://schemas.microsoft.com/office/powerpoint/2010/main" val="2694440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E4924C-87A8-3139-7970-19F27A037825}"/>
              </a:ext>
            </a:extLst>
          </p:cNvPr>
          <p:cNvSpPr>
            <a:spLocks noGrp="1"/>
          </p:cNvSpPr>
          <p:nvPr>
            <p:ph type="title"/>
          </p:nvPr>
        </p:nvSpPr>
        <p:spPr>
          <a:xfrm>
            <a:off x="457200" y="274638"/>
            <a:ext cx="8229600" cy="1143000"/>
          </a:xfrm>
        </p:spPr>
        <p:txBody>
          <a:bodyPr anchor="ctr">
            <a:normAutofit/>
          </a:bodyPr>
          <a:lstStyle/>
          <a:p>
            <a:r>
              <a:rPr lang="nl-NL" sz="4100">
                <a:solidFill>
                  <a:srgbClr val="ED007A"/>
                </a:solidFill>
              </a:rPr>
              <a:t>HPG (</a:t>
            </a:r>
            <a:r>
              <a:rPr lang="nl-NL" sz="4100" err="1">
                <a:solidFill>
                  <a:srgbClr val="ED007A"/>
                </a:solidFill>
              </a:rPr>
              <a:t>Honours</a:t>
            </a:r>
            <a:r>
              <a:rPr lang="nl-NL" sz="4100">
                <a:solidFill>
                  <a:srgbClr val="ED007A"/>
                </a:solidFill>
              </a:rPr>
              <a:t> Programma Gymnasia)</a:t>
            </a:r>
          </a:p>
        </p:txBody>
      </p:sp>
      <p:sp>
        <p:nvSpPr>
          <p:cNvPr id="10" name="Content Placeholder 3">
            <a:extLst>
              <a:ext uri="{FF2B5EF4-FFF2-40B4-BE49-F238E27FC236}">
                <a16:creationId xmlns:a16="http://schemas.microsoft.com/office/drawing/2014/main" id="{42659E81-0EF3-3593-F2BF-182C719790BC}"/>
              </a:ext>
            </a:extLst>
          </p:cNvPr>
          <p:cNvSpPr>
            <a:spLocks noGrp="1"/>
          </p:cNvSpPr>
          <p:nvPr>
            <p:ph sz="half" idx="2"/>
          </p:nvPr>
        </p:nvSpPr>
        <p:spPr>
          <a:xfrm>
            <a:off x="717610" y="3254133"/>
            <a:ext cx="3056948" cy="2872030"/>
          </a:xfrm>
        </p:spPr>
        <p:txBody>
          <a:bodyPr>
            <a:normAutofit/>
          </a:bodyPr>
          <a:lstStyle/>
          <a:p>
            <a:pPr marL="0" indent="0">
              <a:buNone/>
            </a:pPr>
            <a:endParaRPr lang="nl-NL" sz="2700" b="0" i="0">
              <a:effectLst/>
            </a:endParaRPr>
          </a:p>
          <a:p>
            <a:pPr marL="0" indent="0">
              <a:buNone/>
            </a:pPr>
            <a:r>
              <a:rPr lang="nl-NL" sz="2700" b="0" i="0">
                <a:effectLst/>
              </a:rPr>
              <a:t>31 Gymnasia</a:t>
            </a:r>
            <a:endParaRPr lang="en-US"/>
          </a:p>
        </p:txBody>
      </p:sp>
      <p:pic>
        <p:nvPicPr>
          <p:cNvPr id="3" name="Afbeelding 2">
            <a:extLst>
              <a:ext uri="{FF2B5EF4-FFF2-40B4-BE49-F238E27FC236}">
                <a16:creationId xmlns:a16="http://schemas.microsoft.com/office/drawing/2014/main" id="{703403CF-84D2-FB07-BB99-A9CB4E26A7A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373561" y="1164158"/>
            <a:ext cx="5052829" cy="4864501"/>
          </a:xfrm>
          <a:prstGeom prst="rect">
            <a:avLst/>
          </a:prstGeom>
        </p:spPr>
      </p:pic>
      <p:pic>
        <p:nvPicPr>
          <p:cNvPr id="5" name="Tijdelijke aanduiding voor inhoud 4">
            <a:extLst>
              <a:ext uri="{FF2B5EF4-FFF2-40B4-BE49-F238E27FC236}">
                <a16:creationId xmlns:a16="http://schemas.microsoft.com/office/drawing/2014/main" id="{124ABFEE-A4C2-B1B0-5BB6-BFBE1CD3894A}"/>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rcRect/>
          <a:stretch/>
        </p:blipFill>
        <p:spPr>
          <a:xfrm>
            <a:off x="717610" y="1164158"/>
            <a:ext cx="4038600" cy="2089975"/>
          </a:xfrm>
          <a:noFill/>
        </p:spPr>
      </p:pic>
    </p:spTree>
    <p:extLst>
      <p:ext uri="{BB962C8B-B14F-4D97-AF65-F5344CB8AC3E}">
        <p14:creationId xmlns:p14="http://schemas.microsoft.com/office/powerpoint/2010/main" val="3656454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E4924C-87A8-3139-7970-19F27A037825}"/>
              </a:ext>
            </a:extLst>
          </p:cNvPr>
          <p:cNvSpPr>
            <a:spLocks noGrp="1"/>
          </p:cNvSpPr>
          <p:nvPr>
            <p:ph type="title"/>
          </p:nvPr>
        </p:nvSpPr>
        <p:spPr>
          <a:xfrm>
            <a:off x="457200" y="274638"/>
            <a:ext cx="8229600" cy="1143000"/>
          </a:xfrm>
        </p:spPr>
        <p:txBody>
          <a:bodyPr anchor="ctr">
            <a:normAutofit/>
          </a:bodyPr>
          <a:lstStyle/>
          <a:p>
            <a:r>
              <a:rPr lang="nl-NL" sz="4100">
                <a:solidFill>
                  <a:srgbClr val="ED007A"/>
                </a:solidFill>
              </a:rPr>
              <a:t>HPG (</a:t>
            </a:r>
            <a:r>
              <a:rPr lang="nl-NL" sz="4100" err="1">
                <a:solidFill>
                  <a:srgbClr val="ED007A"/>
                </a:solidFill>
              </a:rPr>
              <a:t>Honours</a:t>
            </a:r>
            <a:r>
              <a:rPr lang="nl-NL" sz="4100">
                <a:solidFill>
                  <a:srgbClr val="ED007A"/>
                </a:solidFill>
              </a:rPr>
              <a:t> Programma Gymnasia)</a:t>
            </a:r>
          </a:p>
        </p:txBody>
      </p:sp>
      <p:pic>
        <p:nvPicPr>
          <p:cNvPr id="5" name="Tijdelijke aanduiding voor inhoud 4">
            <a:extLst>
              <a:ext uri="{FF2B5EF4-FFF2-40B4-BE49-F238E27FC236}">
                <a16:creationId xmlns:a16="http://schemas.microsoft.com/office/drawing/2014/main" id="{124ABFEE-A4C2-B1B0-5BB6-BFBE1CD3894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rcRect/>
          <a:stretch/>
        </p:blipFill>
        <p:spPr>
          <a:xfrm>
            <a:off x="2351654" y="1533926"/>
            <a:ext cx="4038600" cy="2089975"/>
          </a:xfrm>
          <a:noFill/>
        </p:spPr>
      </p:pic>
      <p:sp>
        <p:nvSpPr>
          <p:cNvPr id="10" name="Content Placeholder 3">
            <a:extLst>
              <a:ext uri="{FF2B5EF4-FFF2-40B4-BE49-F238E27FC236}">
                <a16:creationId xmlns:a16="http://schemas.microsoft.com/office/drawing/2014/main" id="{42659E81-0EF3-3593-F2BF-182C719790BC}"/>
              </a:ext>
            </a:extLst>
          </p:cNvPr>
          <p:cNvSpPr>
            <a:spLocks noGrp="1"/>
          </p:cNvSpPr>
          <p:nvPr>
            <p:ph sz="half" idx="2"/>
          </p:nvPr>
        </p:nvSpPr>
        <p:spPr>
          <a:xfrm>
            <a:off x="457199" y="3540642"/>
            <a:ext cx="8598023" cy="2585521"/>
          </a:xfrm>
        </p:spPr>
        <p:txBody>
          <a:bodyPr>
            <a:normAutofit/>
          </a:bodyPr>
          <a:lstStyle/>
          <a:p>
            <a:endParaRPr lang="nl-NL">
              <a:solidFill>
                <a:srgbClr val="212121"/>
              </a:solidFill>
              <a:latin typeface="averta-regular"/>
            </a:endParaRPr>
          </a:p>
          <a:p>
            <a:pPr marL="0" indent="0">
              <a:buNone/>
            </a:pPr>
            <a:r>
              <a:rPr lang="nl-NL" sz="2700" b="0" i="0">
                <a:effectLst/>
              </a:rPr>
              <a:t>Vrijheid om je talenten en vaardigheden te ontwikkelen </a:t>
            </a:r>
          </a:p>
          <a:p>
            <a:endParaRPr lang="en-US"/>
          </a:p>
        </p:txBody>
      </p:sp>
    </p:spTree>
    <p:extLst>
      <p:ext uri="{BB962C8B-B14F-4D97-AF65-F5344CB8AC3E}">
        <p14:creationId xmlns:p14="http://schemas.microsoft.com/office/powerpoint/2010/main" val="551940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E4924C-87A8-3139-7970-19F27A037825}"/>
              </a:ext>
            </a:extLst>
          </p:cNvPr>
          <p:cNvSpPr>
            <a:spLocks noGrp="1"/>
          </p:cNvSpPr>
          <p:nvPr>
            <p:ph type="title"/>
          </p:nvPr>
        </p:nvSpPr>
        <p:spPr>
          <a:xfrm>
            <a:off x="457200" y="274638"/>
            <a:ext cx="8229600" cy="1143000"/>
          </a:xfrm>
        </p:spPr>
        <p:txBody>
          <a:bodyPr anchor="ctr">
            <a:normAutofit/>
          </a:bodyPr>
          <a:lstStyle/>
          <a:p>
            <a:r>
              <a:rPr lang="nl-NL" sz="4100">
                <a:solidFill>
                  <a:srgbClr val="ED007A"/>
                </a:solidFill>
              </a:rPr>
              <a:t>HPG (</a:t>
            </a:r>
            <a:r>
              <a:rPr lang="nl-NL" sz="4100" err="1">
                <a:solidFill>
                  <a:srgbClr val="ED007A"/>
                </a:solidFill>
              </a:rPr>
              <a:t>Honours</a:t>
            </a:r>
            <a:r>
              <a:rPr lang="nl-NL" sz="4100">
                <a:solidFill>
                  <a:srgbClr val="ED007A"/>
                </a:solidFill>
              </a:rPr>
              <a:t> Programma Gymnasia)</a:t>
            </a:r>
          </a:p>
        </p:txBody>
      </p:sp>
      <p:sp>
        <p:nvSpPr>
          <p:cNvPr id="10" name="Content Placeholder 3">
            <a:extLst>
              <a:ext uri="{FF2B5EF4-FFF2-40B4-BE49-F238E27FC236}">
                <a16:creationId xmlns:a16="http://schemas.microsoft.com/office/drawing/2014/main" id="{42659E81-0EF3-3593-F2BF-182C719790BC}"/>
              </a:ext>
            </a:extLst>
          </p:cNvPr>
          <p:cNvSpPr>
            <a:spLocks noGrp="1"/>
          </p:cNvSpPr>
          <p:nvPr>
            <p:ph sz="half" idx="2"/>
          </p:nvPr>
        </p:nvSpPr>
        <p:spPr>
          <a:xfrm>
            <a:off x="457200" y="1275907"/>
            <a:ext cx="8048846" cy="4646428"/>
          </a:xfrm>
        </p:spPr>
        <p:txBody>
          <a:bodyPr>
            <a:noAutofit/>
          </a:bodyPr>
          <a:lstStyle/>
          <a:p>
            <a:r>
              <a:rPr lang="nl-NL" sz="2400" b="0" i="0">
                <a:effectLst/>
                <a:latin typeface="+mn-lt"/>
              </a:rPr>
              <a:t>Je krijgt alle </a:t>
            </a:r>
            <a:r>
              <a:rPr lang="nl-NL" sz="2400" b="0" i="0">
                <a:solidFill>
                  <a:srgbClr val="ED007A"/>
                </a:solidFill>
                <a:effectLst/>
                <a:latin typeface="+mn-lt"/>
              </a:rPr>
              <a:t>vrijheid</a:t>
            </a:r>
            <a:r>
              <a:rPr lang="nl-NL" sz="2400" b="0" i="0">
                <a:effectLst/>
                <a:latin typeface="+mn-lt"/>
              </a:rPr>
              <a:t> om je te verdiepen in een onderwerp dat je zelf kiest, dat aansluit bij je </a:t>
            </a:r>
            <a:r>
              <a:rPr lang="nl-NL" sz="2400" b="0" i="0">
                <a:solidFill>
                  <a:srgbClr val="ED007A"/>
                </a:solidFill>
                <a:effectLst/>
                <a:latin typeface="+mn-lt"/>
              </a:rPr>
              <a:t>passie en interesse</a:t>
            </a:r>
            <a:r>
              <a:rPr lang="nl-NL" sz="2400" b="0" i="0">
                <a:effectLst/>
                <a:latin typeface="+mn-lt"/>
              </a:rPr>
              <a:t>.</a:t>
            </a:r>
          </a:p>
          <a:p>
            <a:endParaRPr lang="nl-NL" sz="2400" b="0" i="0">
              <a:effectLst/>
              <a:latin typeface="+mn-lt"/>
            </a:endParaRPr>
          </a:p>
          <a:p>
            <a:r>
              <a:rPr lang="nl-NL" sz="2400" b="0" i="0">
                <a:solidFill>
                  <a:srgbClr val="ED007A"/>
                </a:solidFill>
                <a:effectLst/>
                <a:latin typeface="+mn-lt"/>
              </a:rPr>
              <a:t>Jij bent in </a:t>
            </a:r>
            <a:r>
              <a:rPr lang="nl-NL" sz="2400" b="0" i="0" err="1">
                <a:solidFill>
                  <a:srgbClr val="ED007A"/>
                </a:solidFill>
                <a:effectLst/>
                <a:latin typeface="+mn-lt"/>
              </a:rPr>
              <a:t>the</a:t>
            </a:r>
            <a:r>
              <a:rPr lang="nl-NL" sz="2400" b="0" i="0">
                <a:solidFill>
                  <a:srgbClr val="ED007A"/>
                </a:solidFill>
                <a:effectLst/>
                <a:latin typeface="+mn-lt"/>
              </a:rPr>
              <a:t> lead</a:t>
            </a:r>
            <a:r>
              <a:rPr lang="nl-NL" sz="2400" b="0" i="0">
                <a:effectLst/>
                <a:latin typeface="+mn-lt"/>
              </a:rPr>
              <a:t>, met begeleiding van een docent hier op school. (</a:t>
            </a:r>
            <a:r>
              <a:rPr lang="nl-NL" sz="2400" b="0" i="0" err="1">
                <a:effectLst/>
                <a:latin typeface="+mn-lt"/>
              </a:rPr>
              <a:t>C.Pruis</a:t>
            </a:r>
            <a:r>
              <a:rPr lang="nl-NL" sz="2400" b="0" i="0">
                <a:effectLst/>
                <a:latin typeface="+mn-lt"/>
              </a:rPr>
              <a:t> en </a:t>
            </a:r>
            <a:r>
              <a:rPr lang="nl-NL" sz="2400" b="0" i="0" err="1">
                <a:effectLst/>
                <a:latin typeface="+mn-lt"/>
              </a:rPr>
              <a:t>L.</a:t>
            </a:r>
            <a:r>
              <a:rPr lang="nl-NL" sz="2400" err="1">
                <a:latin typeface="+mn-lt"/>
              </a:rPr>
              <a:t>G</a:t>
            </a:r>
            <a:r>
              <a:rPr lang="nl-NL" sz="2400" b="0" i="0" err="1">
                <a:effectLst/>
                <a:latin typeface="+mn-lt"/>
              </a:rPr>
              <a:t>aastra</a:t>
            </a:r>
            <a:r>
              <a:rPr lang="nl-NL" sz="2400" b="0" i="0">
                <a:effectLst/>
                <a:latin typeface="+mn-lt"/>
              </a:rPr>
              <a:t>)</a:t>
            </a:r>
          </a:p>
          <a:p>
            <a:endParaRPr lang="nl-NL" sz="2400" b="0" i="0">
              <a:effectLst/>
              <a:latin typeface="+mn-lt"/>
            </a:endParaRPr>
          </a:p>
          <a:p>
            <a:r>
              <a:rPr lang="nl-NL" sz="2400" b="0" i="0">
                <a:effectLst/>
                <a:latin typeface="+mn-lt"/>
              </a:rPr>
              <a:t>Het gaat om je talenten ontdekken en ontwikkelen, persoonlijke groei en werken aan </a:t>
            </a:r>
            <a:r>
              <a:rPr lang="nl-NL" sz="2400" b="0" i="0">
                <a:solidFill>
                  <a:srgbClr val="ED007A"/>
                </a:solidFill>
                <a:effectLst/>
                <a:latin typeface="+mn-lt"/>
              </a:rPr>
              <a:t>competenties. </a:t>
            </a:r>
          </a:p>
          <a:p>
            <a:endParaRPr lang="nl-NL" sz="2400" b="0" i="0">
              <a:solidFill>
                <a:srgbClr val="ED007A"/>
              </a:solidFill>
              <a:effectLst/>
              <a:latin typeface="+mn-lt"/>
            </a:endParaRPr>
          </a:p>
          <a:p>
            <a:r>
              <a:rPr lang="nl-NL" sz="2400" b="0" i="0">
                <a:effectLst/>
                <a:latin typeface="+mn-lt"/>
              </a:rPr>
              <a:t>Je gaat dus niet alleen inhoudelijk de diepte in op het door jou gekozen onderwerp, maar het draait óók om </a:t>
            </a:r>
            <a:r>
              <a:rPr lang="nl-NL" sz="2400" b="0" i="0">
                <a:solidFill>
                  <a:srgbClr val="ED007A"/>
                </a:solidFill>
                <a:effectLst/>
                <a:latin typeface="+mn-lt"/>
              </a:rPr>
              <a:t>hoe je bent gegroeid in 2,5 jaar </a:t>
            </a:r>
            <a:r>
              <a:rPr lang="nl-NL" sz="2400" b="0" i="0">
                <a:effectLst/>
                <a:latin typeface="+mn-lt"/>
              </a:rPr>
              <a:t>dat je aan je HPG hebt gewerkt.</a:t>
            </a:r>
          </a:p>
        </p:txBody>
      </p:sp>
    </p:spTree>
    <p:extLst>
      <p:ext uri="{BB962C8B-B14F-4D97-AF65-F5344CB8AC3E}">
        <p14:creationId xmlns:p14="http://schemas.microsoft.com/office/powerpoint/2010/main" val="2332138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E4924C-87A8-3139-7970-19F27A037825}"/>
              </a:ext>
            </a:extLst>
          </p:cNvPr>
          <p:cNvSpPr>
            <a:spLocks noGrp="1"/>
          </p:cNvSpPr>
          <p:nvPr>
            <p:ph type="title"/>
          </p:nvPr>
        </p:nvSpPr>
        <p:spPr>
          <a:xfrm>
            <a:off x="457200" y="274638"/>
            <a:ext cx="8229600" cy="1143000"/>
          </a:xfrm>
        </p:spPr>
        <p:txBody>
          <a:bodyPr anchor="ctr">
            <a:normAutofit/>
          </a:bodyPr>
          <a:lstStyle/>
          <a:p>
            <a:r>
              <a:rPr lang="nl-NL" sz="4100">
                <a:solidFill>
                  <a:srgbClr val="ED007A"/>
                </a:solidFill>
              </a:rPr>
              <a:t>HPG (</a:t>
            </a:r>
            <a:r>
              <a:rPr lang="nl-NL" sz="4100" err="1">
                <a:solidFill>
                  <a:srgbClr val="ED007A"/>
                </a:solidFill>
              </a:rPr>
              <a:t>Honours</a:t>
            </a:r>
            <a:r>
              <a:rPr lang="nl-NL" sz="4100">
                <a:solidFill>
                  <a:srgbClr val="ED007A"/>
                </a:solidFill>
              </a:rPr>
              <a:t> Programma Gymnasia)</a:t>
            </a:r>
          </a:p>
        </p:txBody>
      </p:sp>
      <p:sp>
        <p:nvSpPr>
          <p:cNvPr id="10" name="Content Placeholder 3">
            <a:extLst>
              <a:ext uri="{FF2B5EF4-FFF2-40B4-BE49-F238E27FC236}">
                <a16:creationId xmlns:a16="http://schemas.microsoft.com/office/drawing/2014/main" id="{42659E81-0EF3-3593-F2BF-182C719790BC}"/>
              </a:ext>
            </a:extLst>
          </p:cNvPr>
          <p:cNvSpPr>
            <a:spLocks noGrp="1"/>
          </p:cNvSpPr>
          <p:nvPr>
            <p:ph sz="half" idx="2"/>
          </p:nvPr>
        </p:nvSpPr>
        <p:spPr>
          <a:xfrm>
            <a:off x="457200" y="1275907"/>
            <a:ext cx="8048846" cy="4646428"/>
          </a:xfrm>
        </p:spPr>
        <p:txBody>
          <a:bodyPr>
            <a:noAutofit/>
          </a:bodyPr>
          <a:lstStyle/>
          <a:p>
            <a:r>
              <a:rPr lang="nl-NL" sz="2400" b="0" i="0">
                <a:effectLst/>
              </a:rPr>
              <a:t>De </a:t>
            </a:r>
            <a:r>
              <a:rPr lang="nl-NL" sz="2400" b="0" i="0">
                <a:solidFill>
                  <a:srgbClr val="ED007A"/>
                </a:solidFill>
                <a:effectLst/>
              </a:rPr>
              <a:t>vorm</a:t>
            </a:r>
            <a:r>
              <a:rPr lang="nl-NL" sz="2400" b="0" i="0">
                <a:effectLst/>
              </a:rPr>
              <a:t> van je project kies je zelf. </a:t>
            </a:r>
          </a:p>
          <a:p>
            <a:pPr marL="0" indent="0">
              <a:buNone/>
            </a:pPr>
            <a:r>
              <a:rPr lang="nl-NL" sz="2400"/>
              <a:t>    </a:t>
            </a:r>
            <a:r>
              <a:rPr lang="nl-NL" sz="2400" b="0" i="0">
                <a:effectLst/>
              </a:rPr>
              <a:t>(presentatie, opera, les, boek, onderzoek, webshop).</a:t>
            </a:r>
          </a:p>
          <a:p>
            <a:endParaRPr lang="nl-NL" sz="2400" b="0" i="0">
              <a:effectLst/>
            </a:endParaRPr>
          </a:p>
          <a:p>
            <a:r>
              <a:rPr lang="nl-NL" sz="2400" b="0" i="0">
                <a:effectLst/>
              </a:rPr>
              <a:t>Het HPG is meer gericht op het</a:t>
            </a:r>
            <a:r>
              <a:rPr lang="nl-NL" sz="2400" b="0" i="0">
                <a:solidFill>
                  <a:srgbClr val="ED007A"/>
                </a:solidFill>
                <a:effectLst/>
              </a:rPr>
              <a:t> proces </a:t>
            </a:r>
            <a:r>
              <a:rPr lang="nl-NL" sz="2400" b="0" i="0">
                <a:effectLst/>
              </a:rPr>
              <a:t>dan op het resultaat, hoe mooi dat resultaat ook kan </a:t>
            </a:r>
          </a:p>
          <a:p>
            <a:endParaRPr lang="nl-NL" sz="2400" b="0" i="0">
              <a:effectLst/>
            </a:endParaRPr>
          </a:p>
          <a:p>
            <a:r>
              <a:rPr lang="nl-NL" sz="2400" b="0" i="0">
                <a:effectLst/>
              </a:rPr>
              <a:t>Met je project maak je ook een </a:t>
            </a:r>
            <a:r>
              <a:rPr lang="nl-NL" sz="2400" b="0" i="0">
                <a:solidFill>
                  <a:srgbClr val="ED007A"/>
                </a:solidFill>
                <a:effectLst/>
              </a:rPr>
              <a:t>verbinding met de buitenwereld</a:t>
            </a:r>
            <a:r>
              <a:rPr lang="nl-NL" sz="2400" b="0" i="0">
                <a:effectLst/>
              </a:rPr>
              <a:t>. </a:t>
            </a:r>
          </a:p>
          <a:p>
            <a:endParaRPr lang="nl-NL" sz="2400"/>
          </a:p>
          <a:p>
            <a:r>
              <a:rPr lang="nl-NL" sz="2400" b="0" i="0">
                <a:effectLst/>
              </a:rPr>
              <a:t>Begin klas 4, in klas 6 sluit je het HPG af met een portfolio en een </a:t>
            </a:r>
            <a:r>
              <a:rPr lang="nl-NL" sz="2400" b="0" i="0" err="1">
                <a:effectLst/>
              </a:rPr>
              <a:t>honoursgesprek</a:t>
            </a:r>
            <a:r>
              <a:rPr lang="nl-NL" sz="2400" b="0" i="0">
                <a:effectLst/>
              </a:rPr>
              <a:t> met 2 docenten van andere scholen. Als je slaagt krijg je een </a:t>
            </a:r>
            <a:r>
              <a:rPr lang="nl-NL" sz="2400" b="0" i="0">
                <a:solidFill>
                  <a:srgbClr val="ED007A"/>
                </a:solidFill>
                <a:effectLst/>
              </a:rPr>
              <a:t>certificaat</a:t>
            </a:r>
            <a:r>
              <a:rPr lang="nl-NL" sz="2400" b="0" i="0">
                <a:effectLst/>
              </a:rPr>
              <a:t>.</a:t>
            </a:r>
          </a:p>
        </p:txBody>
      </p:sp>
    </p:spTree>
    <p:extLst>
      <p:ext uri="{BB962C8B-B14F-4D97-AF65-F5344CB8AC3E}">
        <p14:creationId xmlns:p14="http://schemas.microsoft.com/office/powerpoint/2010/main" val="454335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E4924C-87A8-3139-7970-19F27A037825}"/>
              </a:ext>
            </a:extLst>
          </p:cNvPr>
          <p:cNvSpPr>
            <a:spLocks noGrp="1"/>
          </p:cNvSpPr>
          <p:nvPr>
            <p:ph type="title"/>
          </p:nvPr>
        </p:nvSpPr>
        <p:spPr>
          <a:xfrm>
            <a:off x="457200" y="274638"/>
            <a:ext cx="8229600" cy="1143000"/>
          </a:xfrm>
        </p:spPr>
        <p:txBody>
          <a:bodyPr anchor="ctr">
            <a:normAutofit/>
          </a:bodyPr>
          <a:lstStyle/>
          <a:p>
            <a:r>
              <a:rPr lang="nl-NL" sz="4100">
                <a:solidFill>
                  <a:srgbClr val="ED007A"/>
                </a:solidFill>
              </a:rPr>
              <a:t>HPG (</a:t>
            </a:r>
            <a:r>
              <a:rPr lang="nl-NL" sz="4100" err="1">
                <a:solidFill>
                  <a:srgbClr val="ED007A"/>
                </a:solidFill>
              </a:rPr>
              <a:t>Honours</a:t>
            </a:r>
            <a:r>
              <a:rPr lang="nl-NL" sz="4100">
                <a:solidFill>
                  <a:srgbClr val="ED007A"/>
                </a:solidFill>
              </a:rPr>
              <a:t> Programma Gymnasia)</a:t>
            </a:r>
          </a:p>
        </p:txBody>
      </p:sp>
      <p:sp>
        <p:nvSpPr>
          <p:cNvPr id="10" name="Content Placeholder 3">
            <a:extLst>
              <a:ext uri="{FF2B5EF4-FFF2-40B4-BE49-F238E27FC236}">
                <a16:creationId xmlns:a16="http://schemas.microsoft.com/office/drawing/2014/main" id="{42659E81-0EF3-3593-F2BF-182C719790BC}"/>
              </a:ext>
            </a:extLst>
          </p:cNvPr>
          <p:cNvSpPr>
            <a:spLocks noGrp="1"/>
          </p:cNvSpPr>
          <p:nvPr>
            <p:ph sz="half" idx="2"/>
          </p:nvPr>
        </p:nvSpPr>
        <p:spPr>
          <a:xfrm>
            <a:off x="457200" y="1275907"/>
            <a:ext cx="8048846" cy="4646428"/>
          </a:xfrm>
        </p:spPr>
        <p:txBody>
          <a:bodyPr>
            <a:noAutofit/>
          </a:bodyPr>
          <a:lstStyle/>
          <a:p>
            <a:pPr algn="l">
              <a:buFont typeface="Arial" panose="020B0604020202020204" pitchFamily="34" charset="0"/>
              <a:buChar char="•"/>
            </a:pPr>
            <a:r>
              <a:rPr lang="nl-NL" sz="2400"/>
              <a:t>H</a:t>
            </a:r>
            <a:r>
              <a:rPr lang="nl-NL" sz="2400" b="0" i="0">
                <a:effectLst/>
              </a:rPr>
              <a:t>et portfolio draait om persoonlijke </a:t>
            </a:r>
            <a:r>
              <a:rPr lang="nl-NL" sz="2400" b="0" i="0">
                <a:solidFill>
                  <a:srgbClr val="ED007A"/>
                </a:solidFill>
                <a:effectLst/>
              </a:rPr>
              <a:t>groei en competenties</a:t>
            </a:r>
          </a:p>
          <a:p>
            <a:pPr algn="l">
              <a:buFont typeface="Arial" panose="020B0604020202020204" pitchFamily="34" charset="0"/>
              <a:buChar char="•"/>
            </a:pPr>
            <a:endParaRPr lang="nl-NL" sz="2400" b="0" i="0">
              <a:effectLst/>
            </a:endParaRPr>
          </a:p>
          <a:p>
            <a:pPr algn="l">
              <a:buFont typeface="Arial" panose="020B0604020202020204" pitchFamily="34" charset="0"/>
              <a:buChar char="•"/>
            </a:pPr>
            <a:r>
              <a:rPr lang="nl-NL" sz="2400" b="0" i="0">
                <a:solidFill>
                  <a:srgbClr val="ED007A"/>
                </a:solidFill>
                <a:effectLst/>
              </a:rPr>
              <a:t>Toegangseisen</a:t>
            </a:r>
            <a:r>
              <a:rPr lang="nl-NL" sz="2400" b="0" i="0">
                <a:effectLst/>
              </a:rPr>
              <a:t> bestaan uit een motivatiegesprek en of -brief </a:t>
            </a:r>
          </a:p>
          <a:p>
            <a:pPr algn="l">
              <a:buFont typeface="Arial" panose="020B0604020202020204" pitchFamily="34" charset="0"/>
              <a:buChar char="•"/>
            </a:pPr>
            <a:endParaRPr lang="nl-NL" sz="2400"/>
          </a:p>
          <a:p>
            <a:pPr algn="l">
              <a:buFont typeface="Arial" panose="020B0604020202020204" pitchFamily="34" charset="0"/>
              <a:buChar char="•"/>
            </a:pPr>
            <a:r>
              <a:rPr lang="nl-NL" sz="2400"/>
              <a:t>Elk jaar is er een </a:t>
            </a:r>
            <a:r>
              <a:rPr lang="nl-NL" sz="2400" b="0" i="0" err="1">
                <a:effectLst/>
              </a:rPr>
              <a:t>leerlingendag</a:t>
            </a:r>
            <a:r>
              <a:rPr lang="nl-NL" sz="2400" b="0" i="0">
                <a:effectLst/>
              </a:rPr>
              <a:t> en zijn er meerdere (online) bijeenkomsten. Je kunt dan vragen stellen, inspiratie opdoen en met andere </a:t>
            </a:r>
            <a:r>
              <a:rPr lang="nl-NL" sz="2400" b="0" i="0" err="1">
                <a:effectLst/>
              </a:rPr>
              <a:t>HPG’ers</a:t>
            </a:r>
            <a:r>
              <a:rPr lang="nl-NL" sz="2400" b="0" i="0">
                <a:effectLst/>
              </a:rPr>
              <a:t> </a:t>
            </a:r>
            <a:r>
              <a:rPr lang="nl-NL" sz="2400" b="0" i="0">
                <a:solidFill>
                  <a:srgbClr val="ED007A"/>
                </a:solidFill>
                <a:effectLst/>
              </a:rPr>
              <a:t>ervaringen en kennis uitwisselen</a:t>
            </a:r>
          </a:p>
        </p:txBody>
      </p:sp>
    </p:spTree>
    <p:extLst>
      <p:ext uri="{BB962C8B-B14F-4D97-AF65-F5344CB8AC3E}">
        <p14:creationId xmlns:p14="http://schemas.microsoft.com/office/powerpoint/2010/main" val="2912227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E4924C-87A8-3139-7970-19F27A037825}"/>
              </a:ext>
            </a:extLst>
          </p:cNvPr>
          <p:cNvSpPr>
            <a:spLocks noGrp="1"/>
          </p:cNvSpPr>
          <p:nvPr>
            <p:ph type="title"/>
          </p:nvPr>
        </p:nvSpPr>
        <p:spPr>
          <a:xfrm>
            <a:off x="457200" y="274638"/>
            <a:ext cx="8229600" cy="1143000"/>
          </a:xfrm>
        </p:spPr>
        <p:txBody>
          <a:bodyPr anchor="ctr">
            <a:normAutofit/>
          </a:bodyPr>
          <a:lstStyle/>
          <a:p>
            <a:r>
              <a:rPr lang="nl-NL" sz="4100">
                <a:solidFill>
                  <a:srgbClr val="ED007A"/>
                </a:solidFill>
              </a:rPr>
              <a:t>HPG (</a:t>
            </a:r>
            <a:r>
              <a:rPr lang="nl-NL" sz="4100" err="1">
                <a:solidFill>
                  <a:srgbClr val="ED007A"/>
                </a:solidFill>
              </a:rPr>
              <a:t>Honours</a:t>
            </a:r>
            <a:r>
              <a:rPr lang="nl-NL" sz="4100">
                <a:solidFill>
                  <a:srgbClr val="ED007A"/>
                </a:solidFill>
              </a:rPr>
              <a:t> Programma Gymnasia)</a:t>
            </a:r>
          </a:p>
        </p:txBody>
      </p:sp>
      <p:sp>
        <p:nvSpPr>
          <p:cNvPr id="10" name="Content Placeholder 3">
            <a:extLst>
              <a:ext uri="{FF2B5EF4-FFF2-40B4-BE49-F238E27FC236}">
                <a16:creationId xmlns:a16="http://schemas.microsoft.com/office/drawing/2014/main" id="{42659E81-0EF3-3593-F2BF-182C719790BC}"/>
              </a:ext>
            </a:extLst>
          </p:cNvPr>
          <p:cNvSpPr>
            <a:spLocks noGrp="1"/>
          </p:cNvSpPr>
          <p:nvPr>
            <p:ph sz="half" idx="2"/>
          </p:nvPr>
        </p:nvSpPr>
        <p:spPr>
          <a:xfrm>
            <a:off x="457200" y="1275907"/>
            <a:ext cx="8048846" cy="4646428"/>
          </a:xfrm>
        </p:spPr>
        <p:txBody>
          <a:bodyPr>
            <a:noAutofit/>
          </a:bodyPr>
          <a:lstStyle/>
          <a:p>
            <a:pPr algn="l">
              <a:buFont typeface="Arial" panose="020B0604020202020204" pitchFamily="34" charset="0"/>
              <a:buChar char="•"/>
            </a:pPr>
            <a:endParaRPr lang="nl-NL" sz="2400" b="0" i="0">
              <a:solidFill>
                <a:srgbClr val="ED007A"/>
              </a:solidFill>
              <a:effectLst/>
            </a:endParaRPr>
          </a:p>
          <a:p>
            <a:pPr marL="0" indent="0" algn="ctr">
              <a:buNone/>
            </a:pPr>
            <a:r>
              <a:rPr lang="nl-NL" sz="2400"/>
              <a:t> Voor meer informatie : </a:t>
            </a:r>
          </a:p>
          <a:p>
            <a:pPr marL="0" indent="0" algn="ctr">
              <a:buNone/>
            </a:pPr>
            <a:endParaRPr lang="nl-NL" sz="2400"/>
          </a:p>
          <a:p>
            <a:pPr marL="0" indent="0" algn="ctr">
              <a:buNone/>
            </a:pPr>
            <a:r>
              <a:rPr lang="nl-NL" sz="2400"/>
              <a:t>Bezoek de website: </a:t>
            </a:r>
            <a:r>
              <a:rPr lang="nl-NL" sz="2400">
                <a:solidFill>
                  <a:srgbClr val="ED007A"/>
                </a:solidFill>
              </a:rPr>
              <a:t>hpg.gymnasia.nl</a:t>
            </a:r>
          </a:p>
          <a:p>
            <a:pPr marL="0" indent="0" algn="ctr">
              <a:buNone/>
            </a:pPr>
            <a:r>
              <a:rPr lang="nl-NL" sz="2400"/>
              <a:t>of</a:t>
            </a:r>
          </a:p>
          <a:p>
            <a:pPr marL="0" indent="0" algn="ctr">
              <a:buNone/>
            </a:pPr>
            <a:r>
              <a:rPr lang="nl-NL" sz="2400"/>
              <a:t>Mail: </a:t>
            </a:r>
            <a:r>
              <a:rPr lang="nl-NL" sz="2400">
                <a:solidFill>
                  <a:srgbClr val="ED007A"/>
                </a:solidFill>
                <a:hlinkClick r:id="rId2">
                  <a:extLst>
                    <a:ext uri="{A12FA001-AC4F-418D-AE19-62706E023703}">
                      <ahyp:hlinkClr xmlns:ahyp="http://schemas.microsoft.com/office/drawing/2018/hyperlinkcolor" val="tx"/>
                    </a:ext>
                  </a:extLst>
                </a:hlinkClick>
              </a:rPr>
              <a:t>cpruis@celeanum.nl</a:t>
            </a:r>
            <a:r>
              <a:rPr lang="nl-NL" sz="2400">
                <a:solidFill>
                  <a:srgbClr val="ED007A"/>
                </a:solidFill>
              </a:rPr>
              <a:t> </a:t>
            </a:r>
            <a:r>
              <a:rPr lang="nl-NL" sz="2400"/>
              <a:t>en </a:t>
            </a:r>
            <a:r>
              <a:rPr lang="nl-NL" sz="2400">
                <a:solidFill>
                  <a:srgbClr val="ED007A"/>
                </a:solidFill>
                <a:hlinkClick r:id="rId3">
                  <a:extLst>
                    <a:ext uri="{A12FA001-AC4F-418D-AE19-62706E023703}">
                      <ahyp:hlinkClr xmlns:ahyp="http://schemas.microsoft.com/office/drawing/2018/hyperlinkcolor" val="tx"/>
                    </a:ext>
                  </a:extLst>
                </a:hlinkClick>
              </a:rPr>
              <a:t>lgaastra@celeanum.nl</a:t>
            </a:r>
            <a:endParaRPr lang="nl-NL" sz="2400">
              <a:solidFill>
                <a:srgbClr val="ED007A"/>
              </a:solidFill>
            </a:endParaRPr>
          </a:p>
          <a:p>
            <a:pPr marL="0" indent="0" algn="ctr">
              <a:buNone/>
            </a:pPr>
            <a:r>
              <a:rPr lang="nl-NL" sz="2400"/>
              <a:t>of</a:t>
            </a:r>
          </a:p>
          <a:p>
            <a:pPr marL="0" indent="0" algn="ctr">
              <a:buNone/>
            </a:pPr>
            <a:r>
              <a:rPr lang="nl-NL" sz="2400"/>
              <a:t>Zoek </a:t>
            </a:r>
            <a:r>
              <a:rPr lang="nl-NL" sz="2400">
                <a:solidFill>
                  <a:srgbClr val="ED007A"/>
                </a:solidFill>
              </a:rPr>
              <a:t>mevrouw Pruis </a:t>
            </a:r>
            <a:r>
              <a:rPr lang="nl-NL" sz="2400"/>
              <a:t>of </a:t>
            </a:r>
            <a:r>
              <a:rPr lang="nl-NL" sz="2400">
                <a:solidFill>
                  <a:srgbClr val="ED007A"/>
                </a:solidFill>
              </a:rPr>
              <a:t>meneer Gaastra </a:t>
            </a:r>
            <a:r>
              <a:rPr lang="nl-NL" sz="2400"/>
              <a:t>een keer op na de les.</a:t>
            </a:r>
          </a:p>
          <a:p>
            <a:pPr marL="0" indent="0" algn="ctr">
              <a:buNone/>
            </a:pPr>
            <a:endParaRPr lang="nl-NL" sz="2400"/>
          </a:p>
          <a:p>
            <a:pPr marL="0" indent="0" algn="ctr">
              <a:buNone/>
            </a:pPr>
            <a:endParaRPr lang="nl-NL" sz="2400">
              <a:solidFill>
                <a:srgbClr val="ED007A"/>
              </a:solidFill>
            </a:endParaRPr>
          </a:p>
          <a:p>
            <a:pPr algn="l">
              <a:buFont typeface="Arial" panose="020B0604020202020204" pitchFamily="34" charset="0"/>
              <a:buChar char="•"/>
            </a:pPr>
            <a:endParaRPr lang="nl-NL" sz="2400" b="0" i="0">
              <a:solidFill>
                <a:srgbClr val="ED007A"/>
              </a:solidFill>
              <a:effectLst/>
            </a:endParaRPr>
          </a:p>
          <a:p>
            <a:pPr algn="l">
              <a:buFont typeface="Arial" panose="020B0604020202020204" pitchFamily="34" charset="0"/>
              <a:buChar char="•"/>
            </a:pPr>
            <a:endParaRPr lang="nl-NL" sz="2400" b="0" i="0">
              <a:solidFill>
                <a:srgbClr val="ED007A"/>
              </a:solidFill>
              <a:effectLst/>
            </a:endParaRPr>
          </a:p>
        </p:txBody>
      </p:sp>
    </p:spTree>
    <p:extLst>
      <p:ext uri="{BB962C8B-B14F-4D97-AF65-F5344CB8AC3E}">
        <p14:creationId xmlns:p14="http://schemas.microsoft.com/office/powerpoint/2010/main" val="2314642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FB783F4B-3793-46DA-8E51-DA60631BF2A1}"/>
              </a:ext>
            </a:extLst>
          </p:cNvPr>
          <p:cNvSpPr>
            <a:spLocks noGrp="1"/>
          </p:cNvSpPr>
          <p:nvPr>
            <p:ph idx="1"/>
          </p:nvPr>
        </p:nvSpPr>
        <p:spPr>
          <a:xfrm>
            <a:off x="304801" y="1303337"/>
            <a:ext cx="8229600" cy="4525963"/>
          </a:xfrm>
        </p:spPr>
        <p:txBody>
          <a:bodyPr vert="horz" lIns="91440" tIns="45720" rIns="91440" bIns="45720" rtlCol="0" anchor="t">
            <a:normAutofit/>
          </a:bodyPr>
          <a:lstStyle/>
          <a:p>
            <a:r>
              <a:rPr lang="nl-NL" sz="2800">
                <a:cs typeface="Calibri"/>
              </a:rPr>
              <a:t>19.30 – 19.45   Inleiding profielen</a:t>
            </a:r>
          </a:p>
          <a:p>
            <a:r>
              <a:rPr lang="nl-NL" sz="2800">
                <a:cs typeface="Calibri"/>
              </a:rPr>
              <a:t>19.45 - 19.50    HPG</a:t>
            </a:r>
          </a:p>
          <a:p>
            <a:r>
              <a:rPr lang="nl-NL" sz="2800">
                <a:cs typeface="Calibri"/>
              </a:rPr>
              <a:t>19.50 – 20.15   Wiskunde </a:t>
            </a:r>
          </a:p>
          <a:p>
            <a:r>
              <a:rPr lang="nl-NL" sz="2800">
                <a:cs typeface="Calibri"/>
              </a:rPr>
              <a:t>20.20 – 21.30   Voorlichtingscarrousel </a:t>
            </a:r>
            <a:endParaRPr lang="nl-NL">
              <a:cs typeface="Calibri"/>
            </a:endParaRPr>
          </a:p>
          <a:p>
            <a:pPr marL="0" indent="0">
              <a:buNone/>
            </a:pPr>
            <a:endParaRPr lang="nl-NL">
              <a:cs typeface="Calibri"/>
            </a:endParaRPr>
          </a:p>
          <a:p>
            <a:pPr marL="0" indent="0">
              <a:buNone/>
            </a:pPr>
            <a:endParaRPr lang="nl-NL">
              <a:cs typeface="Calibri"/>
            </a:endParaRPr>
          </a:p>
        </p:txBody>
      </p:sp>
      <p:sp>
        <p:nvSpPr>
          <p:cNvPr id="5" name="Titel 1">
            <a:extLst>
              <a:ext uri="{FF2B5EF4-FFF2-40B4-BE49-F238E27FC236}">
                <a16:creationId xmlns:a16="http://schemas.microsoft.com/office/drawing/2014/main" id="{97647030-45E4-4B61-BF4C-6BA90B53CBE1}"/>
              </a:ext>
            </a:extLst>
          </p:cNvPr>
          <p:cNvSpPr txBox="1">
            <a:spLocks/>
          </p:cNvSpPr>
          <p:nvPr/>
        </p:nvSpPr>
        <p:spPr>
          <a:xfrm>
            <a:off x="609599" y="16033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accent6">
                    <a:lumMod val="75000"/>
                  </a:schemeClr>
                </a:solidFill>
                <a:latin typeface="AUdimat" pitchFamily="50" charset="0"/>
                <a:ea typeface="+mj-ea"/>
                <a:cs typeface="+mj-cs"/>
              </a:defRPr>
            </a:lvl1pPr>
          </a:lstStyle>
          <a:p>
            <a:r>
              <a:rPr lang="nl-NL">
                <a:solidFill>
                  <a:srgbClr val="ED007A"/>
                </a:solidFill>
                <a:latin typeface="AUdimat"/>
              </a:rPr>
              <a:t>Programma</a:t>
            </a:r>
            <a:endParaRPr lang="nl-NL">
              <a:solidFill>
                <a:srgbClr val="ED007A"/>
              </a:solidFill>
            </a:endParaRPr>
          </a:p>
        </p:txBody>
      </p:sp>
      <p:graphicFrame>
        <p:nvGraphicFramePr>
          <p:cNvPr id="8" name="Tabel 7">
            <a:extLst>
              <a:ext uri="{FF2B5EF4-FFF2-40B4-BE49-F238E27FC236}">
                <a16:creationId xmlns:a16="http://schemas.microsoft.com/office/drawing/2014/main" id="{7D929A98-A3E2-4E28-BE6D-35DB84A4CDB8}"/>
              </a:ext>
            </a:extLst>
          </p:cNvPr>
          <p:cNvGraphicFramePr>
            <a:graphicFrameLocks noGrp="1"/>
          </p:cNvGraphicFramePr>
          <p:nvPr>
            <p:extLst>
              <p:ext uri="{D42A27DB-BD31-4B8C-83A1-F6EECF244321}">
                <p14:modId xmlns:p14="http://schemas.microsoft.com/office/powerpoint/2010/main" val="3638294499"/>
              </p:ext>
            </p:extLst>
          </p:nvPr>
        </p:nvGraphicFramePr>
        <p:xfrm>
          <a:off x="304801" y="3698696"/>
          <a:ext cx="8077196" cy="2385089"/>
        </p:xfrm>
        <a:graphic>
          <a:graphicData uri="http://schemas.openxmlformats.org/drawingml/2006/table">
            <a:tbl>
              <a:tblPr firstRow="1" bandRow="1">
                <a:tableStyleId>{5C22544A-7EE6-4342-B048-85BDC9FD1C3A}</a:tableStyleId>
              </a:tblPr>
              <a:tblGrid>
                <a:gridCol w="2019299">
                  <a:extLst>
                    <a:ext uri="{9D8B030D-6E8A-4147-A177-3AD203B41FA5}">
                      <a16:colId xmlns:a16="http://schemas.microsoft.com/office/drawing/2014/main" val="2721870502"/>
                    </a:ext>
                  </a:extLst>
                </a:gridCol>
                <a:gridCol w="2019299">
                  <a:extLst>
                    <a:ext uri="{9D8B030D-6E8A-4147-A177-3AD203B41FA5}">
                      <a16:colId xmlns:a16="http://schemas.microsoft.com/office/drawing/2014/main" val="830529630"/>
                    </a:ext>
                  </a:extLst>
                </a:gridCol>
                <a:gridCol w="2019299">
                  <a:extLst>
                    <a:ext uri="{9D8B030D-6E8A-4147-A177-3AD203B41FA5}">
                      <a16:colId xmlns:a16="http://schemas.microsoft.com/office/drawing/2014/main" val="2359706279"/>
                    </a:ext>
                  </a:extLst>
                </a:gridCol>
                <a:gridCol w="2019299">
                  <a:extLst>
                    <a:ext uri="{9D8B030D-6E8A-4147-A177-3AD203B41FA5}">
                      <a16:colId xmlns:a16="http://schemas.microsoft.com/office/drawing/2014/main" val="4055647859"/>
                    </a:ext>
                  </a:extLst>
                </a:gridCol>
              </a:tblGrid>
              <a:tr h="871076">
                <a:tc>
                  <a:txBody>
                    <a:bodyPr/>
                    <a:lstStyle/>
                    <a:p>
                      <a:pPr lvl="0">
                        <a:buNone/>
                      </a:pPr>
                      <a:r>
                        <a:rPr lang="nl-NL" sz="1800" b="1" i="0" kern="1200">
                          <a:solidFill>
                            <a:schemeClr val="lt1"/>
                          </a:solidFill>
                          <a:effectLst/>
                          <a:latin typeface="+mn-lt"/>
                          <a:ea typeface="+mn-ea"/>
                          <a:cs typeface="+mn-cs"/>
                        </a:rPr>
                        <a:t>Ronde 1: </a:t>
                      </a:r>
                      <a:endParaRPr lang="nl-NL"/>
                    </a:p>
                    <a:p>
                      <a:pPr lvl="0">
                        <a:buNone/>
                      </a:pPr>
                      <a:r>
                        <a:rPr lang="nl-NL" sz="1800" b="1" i="0" kern="1200">
                          <a:solidFill>
                            <a:schemeClr val="lt1"/>
                          </a:solidFill>
                          <a:effectLst/>
                          <a:latin typeface="+mn-lt"/>
                          <a:ea typeface="+mn-ea"/>
                          <a:cs typeface="+mn-cs"/>
                        </a:rPr>
                        <a:t>20.20 – 20.40 </a:t>
                      </a:r>
                      <a:endParaRPr lang="nl-NL"/>
                    </a:p>
                  </a:txBody>
                  <a:tcPr/>
                </a:tc>
                <a:tc>
                  <a:txBody>
                    <a:bodyPr/>
                    <a:lstStyle/>
                    <a:p>
                      <a:r>
                        <a:rPr lang="nl-NL" sz="1800" b="1" i="0" kern="1200">
                          <a:solidFill>
                            <a:schemeClr val="lt1"/>
                          </a:solidFill>
                          <a:effectLst/>
                          <a:latin typeface="+mn-lt"/>
                          <a:ea typeface="+mn-ea"/>
                          <a:cs typeface="+mn-cs"/>
                        </a:rPr>
                        <a:t>Ronde 2: </a:t>
                      </a:r>
                    </a:p>
                    <a:p>
                      <a:r>
                        <a:rPr lang="nl-NL" sz="1800" b="1" i="0" kern="1200">
                          <a:solidFill>
                            <a:schemeClr val="lt1"/>
                          </a:solidFill>
                          <a:effectLst/>
                          <a:latin typeface="+mn-lt"/>
                          <a:ea typeface="+mn-ea"/>
                          <a:cs typeface="+mn-cs"/>
                        </a:rPr>
                        <a:t>20.45 – 21.05 </a:t>
                      </a:r>
                      <a:endParaRPr lang="nl-NL"/>
                    </a:p>
                  </a:txBody>
                  <a:tcPr/>
                </a:tc>
                <a:tc>
                  <a:txBody>
                    <a:bodyPr/>
                    <a:lstStyle/>
                    <a:p>
                      <a:r>
                        <a:rPr lang="nl-NL" sz="1800" b="1" i="0" kern="1200">
                          <a:solidFill>
                            <a:schemeClr val="lt1"/>
                          </a:solidFill>
                          <a:effectLst/>
                          <a:latin typeface="+mn-lt"/>
                          <a:ea typeface="+mn-ea"/>
                          <a:cs typeface="+mn-cs"/>
                        </a:rPr>
                        <a:t>Ronde 3: </a:t>
                      </a:r>
                    </a:p>
                    <a:p>
                      <a:r>
                        <a:rPr lang="nl-NL" sz="1800" b="1" i="0" kern="1200">
                          <a:solidFill>
                            <a:schemeClr val="lt1"/>
                          </a:solidFill>
                          <a:effectLst/>
                          <a:latin typeface="+mn-lt"/>
                          <a:ea typeface="+mn-ea"/>
                          <a:cs typeface="+mn-cs"/>
                        </a:rPr>
                        <a:t>21.10 - 21.30</a:t>
                      </a:r>
                      <a:endParaRPr lang="nl-NL"/>
                    </a:p>
                  </a:txBody>
                  <a:tcPr/>
                </a:tc>
                <a:tc>
                  <a:txBody>
                    <a:bodyPr/>
                    <a:lstStyle/>
                    <a:p>
                      <a:r>
                        <a:rPr lang="nl-NL" sz="1800" b="1" i="0" kern="1200">
                          <a:solidFill>
                            <a:schemeClr val="lt1"/>
                          </a:solidFill>
                          <a:effectLst/>
                          <a:latin typeface="+mn-lt"/>
                          <a:ea typeface="+mn-ea"/>
                          <a:cs typeface="+mn-cs"/>
                        </a:rPr>
                        <a:t>lokaal </a:t>
                      </a:r>
                      <a:endParaRPr lang="nl-NL"/>
                    </a:p>
                  </a:txBody>
                  <a:tcPr/>
                </a:tc>
                <a:extLst>
                  <a:ext uri="{0D108BD9-81ED-4DB2-BD59-A6C34878D82A}">
                    <a16:rowId xmlns:a16="http://schemas.microsoft.com/office/drawing/2014/main" val="3623002916"/>
                  </a:ext>
                </a:extLst>
              </a:tr>
              <a:tr h="504671">
                <a:tc>
                  <a:txBody>
                    <a:bodyPr/>
                    <a:lstStyle/>
                    <a:p>
                      <a:pPr lvl="0">
                        <a:buNone/>
                      </a:pPr>
                      <a:r>
                        <a:rPr lang="nl-NL" sz="1800" b="0" i="0" kern="1200">
                          <a:solidFill>
                            <a:schemeClr val="dk1"/>
                          </a:solidFill>
                          <a:effectLst/>
                          <a:latin typeface="+mn-lt"/>
                          <a:ea typeface="+mn-ea"/>
                          <a:cs typeface="+mn-cs"/>
                        </a:rPr>
                        <a:t>Bedrijfseconomie</a:t>
                      </a:r>
                      <a:r>
                        <a:rPr lang="nl-NL" sz="1800" b="1" i="0" kern="1200">
                          <a:solidFill>
                            <a:schemeClr val="dk1"/>
                          </a:solidFill>
                          <a:effectLst/>
                          <a:latin typeface="+mn-lt"/>
                          <a:ea typeface="+mn-ea"/>
                          <a:cs typeface="+mn-cs"/>
                        </a:rPr>
                        <a:t> </a:t>
                      </a:r>
                      <a:endParaRPr lang="nl-NL"/>
                    </a:p>
                  </a:txBody>
                  <a:tcPr/>
                </a:tc>
                <a:tc>
                  <a:txBody>
                    <a:bodyPr/>
                    <a:lstStyle/>
                    <a:p>
                      <a:r>
                        <a:rPr lang="nl-NL" sz="1800" b="0" i="0" kern="1200">
                          <a:solidFill>
                            <a:schemeClr val="dk1"/>
                          </a:solidFill>
                          <a:effectLst/>
                          <a:latin typeface="+mn-lt"/>
                          <a:ea typeface="+mn-ea"/>
                          <a:cs typeface="+mn-cs"/>
                        </a:rPr>
                        <a:t>Bedrijfseconomie</a:t>
                      </a:r>
                      <a:r>
                        <a:rPr lang="nl-NL" sz="1800" b="1" i="0" kern="1200">
                          <a:solidFill>
                            <a:schemeClr val="dk1"/>
                          </a:solidFill>
                          <a:effectLst/>
                          <a:latin typeface="+mn-lt"/>
                          <a:ea typeface="+mn-ea"/>
                          <a:cs typeface="+mn-cs"/>
                        </a:rPr>
                        <a:t> </a:t>
                      </a:r>
                      <a:endParaRPr lang="nl-NL"/>
                    </a:p>
                  </a:txBody>
                  <a:tcPr/>
                </a:tc>
                <a:tc>
                  <a:txBody>
                    <a:bodyPr/>
                    <a:lstStyle/>
                    <a:p>
                      <a:r>
                        <a:rPr lang="nl-NL" sz="1800" b="0" i="0" kern="1200">
                          <a:solidFill>
                            <a:schemeClr val="dk1"/>
                          </a:solidFill>
                          <a:effectLst/>
                          <a:latin typeface="+mn-lt"/>
                          <a:ea typeface="+mn-ea"/>
                          <a:cs typeface="+mn-cs"/>
                        </a:rPr>
                        <a:t>Bedrijfseconomie</a:t>
                      </a:r>
                      <a:r>
                        <a:rPr lang="nl-NL" sz="1800" b="1" i="0" kern="1200">
                          <a:solidFill>
                            <a:schemeClr val="dk1"/>
                          </a:solidFill>
                          <a:effectLst/>
                          <a:latin typeface="+mn-lt"/>
                          <a:ea typeface="+mn-ea"/>
                          <a:cs typeface="+mn-cs"/>
                        </a:rPr>
                        <a:t> </a:t>
                      </a:r>
                      <a:endParaRPr lang="nl-NL"/>
                    </a:p>
                  </a:txBody>
                  <a:tcPr/>
                </a:tc>
                <a:tc>
                  <a:txBody>
                    <a:bodyPr/>
                    <a:lstStyle/>
                    <a:p>
                      <a:r>
                        <a:rPr lang="nl-NL"/>
                        <a:t>27</a:t>
                      </a:r>
                    </a:p>
                  </a:txBody>
                  <a:tcPr/>
                </a:tc>
                <a:extLst>
                  <a:ext uri="{0D108BD9-81ED-4DB2-BD59-A6C34878D82A}">
                    <a16:rowId xmlns:a16="http://schemas.microsoft.com/office/drawing/2014/main" val="1241956859"/>
                  </a:ext>
                </a:extLst>
              </a:tr>
              <a:tr h="504671">
                <a:tc>
                  <a:txBody>
                    <a:bodyPr/>
                    <a:lstStyle/>
                    <a:p>
                      <a:pPr lvl="0">
                        <a:buNone/>
                      </a:pPr>
                      <a:r>
                        <a:rPr lang="nl-NL" sz="1800" b="0" i="0" kern="1200">
                          <a:solidFill>
                            <a:schemeClr val="dk1"/>
                          </a:solidFill>
                          <a:effectLst/>
                          <a:latin typeface="+mn-lt"/>
                          <a:ea typeface="+mn-ea"/>
                          <a:cs typeface="+mn-cs"/>
                        </a:rPr>
                        <a:t>Filosofie</a:t>
                      </a:r>
                      <a:r>
                        <a:rPr lang="nl-NL" sz="1800" b="1" i="0" kern="1200">
                          <a:solidFill>
                            <a:schemeClr val="dk1"/>
                          </a:solidFill>
                          <a:effectLst/>
                          <a:latin typeface="+mn-lt"/>
                          <a:ea typeface="+mn-ea"/>
                          <a:cs typeface="+mn-cs"/>
                        </a:rPr>
                        <a:t> </a:t>
                      </a:r>
                      <a:endParaRPr lang="nl-NL"/>
                    </a:p>
                  </a:txBody>
                  <a:tcPr/>
                </a:tc>
                <a:tc>
                  <a:txBody>
                    <a:bodyPr/>
                    <a:lstStyle/>
                    <a:p>
                      <a:r>
                        <a:rPr lang="nl-NL" sz="1800" b="0" i="0" kern="1200">
                          <a:solidFill>
                            <a:schemeClr val="dk1"/>
                          </a:solidFill>
                          <a:effectLst/>
                          <a:latin typeface="+mn-lt"/>
                          <a:ea typeface="+mn-ea"/>
                          <a:cs typeface="+mn-cs"/>
                        </a:rPr>
                        <a:t>Filosofie</a:t>
                      </a:r>
                      <a:r>
                        <a:rPr lang="nl-NL" sz="1800" b="1" i="0" kern="1200">
                          <a:solidFill>
                            <a:schemeClr val="dk1"/>
                          </a:solidFill>
                          <a:effectLst/>
                          <a:latin typeface="+mn-lt"/>
                          <a:ea typeface="+mn-ea"/>
                          <a:cs typeface="+mn-cs"/>
                        </a:rPr>
                        <a:t> </a:t>
                      </a:r>
                      <a:endParaRPr lang="nl-NL"/>
                    </a:p>
                  </a:txBody>
                  <a:tcPr/>
                </a:tc>
                <a:tc>
                  <a:txBody>
                    <a:bodyPr/>
                    <a:lstStyle/>
                    <a:p>
                      <a:r>
                        <a:rPr lang="nl-NL" sz="1800" b="0" i="0" kern="1200">
                          <a:solidFill>
                            <a:schemeClr val="dk1"/>
                          </a:solidFill>
                          <a:effectLst/>
                          <a:latin typeface="+mn-lt"/>
                          <a:ea typeface="+mn-ea"/>
                          <a:cs typeface="+mn-cs"/>
                        </a:rPr>
                        <a:t>Filosofie</a:t>
                      </a:r>
                      <a:r>
                        <a:rPr lang="nl-NL" sz="1800" b="1" i="0" kern="1200">
                          <a:solidFill>
                            <a:schemeClr val="dk1"/>
                          </a:solidFill>
                          <a:effectLst/>
                          <a:latin typeface="+mn-lt"/>
                          <a:ea typeface="+mn-ea"/>
                          <a:cs typeface="+mn-cs"/>
                        </a:rPr>
                        <a:t> </a:t>
                      </a:r>
                      <a:endParaRPr lang="nl-NL"/>
                    </a:p>
                  </a:txBody>
                  <a:tcPr/>
                </a:tc>
                <a:tc>
                  <a:txBody>
                    <a:bodyPr/>
                    <a:lstStyle/>
                    <a:p>
                      <a:r>
                        <a:rPr lang="nl-NL"/>
                        <a:t>22/23</a:t>
                      </a:r>
                    </a:p>
                  </a:txBody>
                  <a:tcPr/>
                </a:tc>
                <a:extLst>
                  <a:ext uri="{0D108BD9-81ED-4DB2-BD59-A6C34878D82A}">
                    <a16:rowId xmlns:a16="http://schemas.microsoft.com/office/drawing/2014/main" val="2088015039"/>
                  </a:ext>
                </a:extLst>
              </a:tr>
              <a:tr h="504671">
                <a:tc>
                  <a:txBody>
                    <a:bodyPr/>
                    <a:lstStyle/>
                    <a:p>
                      <a:pPr lvl="0">
                        <a:buNone/>
                      </a:pPr>
                      <a:r>
                        <a:rPr lang="nl-NL"/>
                        <a:t>NLT</a:t>
                      </a:r>
                    </a:p>
                  </a:txBody>
                  <a:tcPr/>
                </a:tc>
                <a:tc>
                  <a:txBody>
                    <a:bodyPr/>
                    <a:lstStyle/>
                    <a:p>
                      <a:r>
                        <a:rPr lang="nl-NL" sz="1800" b="0" i="0" kern="1200">
                          <a:solidFill>
                            <a:schemeClr val="dk1"/>
                          </a:solidFill>
                          <a:effectLst/>
                          <a:latin typeface="+mn-lt"/>
                          <a:ea typeface="+mn-ea"/>
                          <a:cs typeface="+mn-cs"/>
                        </a:rPr>
                        <a:t>Biologie </a:t>
                      </a:r>
                      <a:endParaRPr lang="nl-NL"/>
                    </a:p>
                  </a:txBody>
                  <a:tcPr/>
                </a:tc>
                <a:tc>
                  <a:txBody>
                    <a:bodyPr/>
                    <a:lstStyle/>
                    <a:p>
                      <a:r>
                        <a:rPr lang="nl-NL" sz="1800" b="0" i="0" kern="1200">
                          <a:solidFill>
                            <a:schemeClr val="dk1"/>
                          </a:solidFill>
                          <a:effectLst/>
                          <a:latin typeface="+mn-lt"/>
                          <a:ea typeface="+mn-ea"/>
                          <a:cs typeface="+mn-cs"/>
                        </a:rPr>
                        <a:t>Biologie </a:t>
                      </a:r>
                      <a:endParaRPr lang="nl-NL"/>
                    </a:p>
                  </a:txBody>
                  <a:tcPr/>
                </a:tc>
                <a:tc>
                  <a:txBody>
                    <a:bodyPr/>
                    <a:lstStyle/>
                    <a:p>
                      <a:r>
                        <a:rPr lang="nl-NL"/>
                        <a:t>atrium</a:t>
                      </a:r>
                    </a:p>
                  </a:txBody>
                  <a:tcPr/>
                </a:tc>
                <a:extLst>
                  <a:ext uri="{0D108BD9-81ED-4DB2-BD59-A6C34878D82A}">
                    <a16:rowId xmlns:a16="http://schemas.microsoft.com/office/drawing/2014/main" val="344262944"/>
                  </a:ext>
                </a:extLst>
              </a:tr>
            </a:tbl>
          </a:graphicData>
        </a:graphic>
      </p:graphicFrame>
    </p:spTree>
    <p:extLst>
      <p:ext uri="{BB962C8B-B14F-4D97-AF65-F5344CB8AC3E}">
        <p14:creationId xmlns:p14="http://schemas.microsoft.com/office/powerpoint/2010/main" val="268359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9DD543-8422-4A34-AAA2-FA144031FC3C}"/>
              </a:ext>
            </a:extLst>
          </p:cNvPr>
          <p:cNvSpPr>
            <a:spLocks noGrp="1"/>
          </p:cNvSpPr>
          <p:nvPr>
            <p:ph type="title"/>
          </p:nvPr>
        </p:nvSpPr>
        <p:spPr/>
        <p:txBody>
          <a:bodyPr>
            <a:normAutofit fontScale="90000"/>
          </a:bodyPr>
          <a:lstStyle/>
          <a:p>
            <a:r>
              <a:rPr lang="nl-NL">
                <a:solidFill>
                  <a:srgbClr val="ED007A"/>
                </a:solidFill>
                <a:latin typeface="AUdimat"/>
              </a:rPr>
              <a:t>Profielen </a:t>
            </a:r>
            <a:br>
              <a:rPr lang="nl-NL">
                <a:solidFill>
                  <a:srgbClr val="ED007A"/>
                </a:solidFill>
              </a:rPr>
            </a:br>
            <a:endParaRPr lang="nl-NL"/>
          </a:p>
        </p:txBody>
      </p:sp>
      <p:sp>
        <p:nvSpPr>
          <p:cNvPr id="3" name="Tijdelijke aanduiding voor inhoud 2">
            <a:extLst>
              <a:ext uri="{FF2B5EF4-FFF2-40B4-BE49-F238E27FC236}">
                <a16:creationId xmlns:a16="http://schemas.microsoft.com/office/drawing/2014/main" id="{B192A217-F7C8-4E50-96EC-E5D23A85B675}"/>
              </a:ext>
            </a:extLst>
          </p:cNvPr>
          <p:cNvSpPr>
            <a:spLocks noGrp="1"/>
          </p:cNvSpPr>
          <p:nvPr>
            <p:ph idx="1"/>
          </p:nvPr>
        </p:nvSpPr>
        <p:spPr>
          <a:xfrm>
            <a:off x="635619" y="5425739"/>
            <a:ext cx="8229600" cy="740728"/>
          </a:xfrm>
        </p:spPr>
        <p:txBody>
          <a:bodyPr/>
          <a:lstStyle/>
          <a:p>
            <a:pPr marL="0" indent="0">
              <a:buNone/>
            </a:pPr>
            <a:r>
              <a:rPr lang="nl-NL">
                <a:hlinkClick r:id="rId2"/>
              </a:rPr>
              <a:t>Profielkeuze vwo – Tilburg University - YouTube</a:t>
            </a:r>
            <a:endParaRPr lang="nl-NL"/>
          </a:p>
        </p:txBody>
      </p:sp>
      <p:pic>
        <p:nvPicPr>
          <p:cNvPr id="4" name="Afbeelding 3">
            <a:extLst>
              <a:ext uri="{FF2B5EF4-FFF2-40B4-BE49-F238E27FC236}">
                <a16:creationId xmlns:a16="http://schemas.microsoft.com/office/drawing/2014/main" id="{2C475456-4ABF-43AB-B753-3FB638796DF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93865" y="1580952"/>
            <a:ext cx="1971040" cy="952500"/>
          </a:xfrm>
          <a:prstGeom prst="rect">
            <a:avLst/>
          </a:prstGeom>
          <a:noFill/>
          <a:ln>
            <a:noFill/>
          </a:ln>
        </p:spPr>
      </p:pic>
      <p:pic>
        <p:nvPicPr>
          <p:cNvPr id="5" name="Afbeelding 4">
            <a:extLst>
              <a:ext uri="{FF2B5EF4-FFF2-40B4-BE49-F238E27FC236}">
                <a16:creationId xmlns:a16="http://schemas.microsoft.com/office/drawing/2014/main" id="{7208C54E-7565-4460-B5D0-8A1CFF6B3A1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97248" y="3454546"/>
            <a:ext cx="1971040" cy="952500"/>
          </a:xfrm>
          <a:prstGeom prst="rect">
            <a:avLst/>
          </a:prstGeom>
          <a:noFill/>
          <a:ln>
            <a:noFill/>
          </a:ln>
        </p:spPr>
      </p:pic>
      <p:pic>
        <p:nvPicPr>
          <p:cNvPr id="6" name="Afbeelding 5">
            <a:extLst>
              <a:ext uri="{FF2B5EF4-FFF2-40B4-BE49-F238E27FC236}">
                <a16:creationId xmlns:a16="http://schemas.microsoft.com/office/drawing/2014/main" id="{5CA84159-5C94-46CF-B27C-695FEFA7DCF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077807" y="1681379"/>
            <a:ext cx="1971040" cy="952500"/>
          </a:xfrm>
          <a:prstGeom prst="rect">
            <a:avLst/>
          </a:prstGeom>
          <a:noFill/>
          <a:ln>
            <a:noFill/>
          </a:ln>
        </p:spPr>
      </p:pic>
      <p:pic>
        <p:nvPicPr>
          <p:cNvPr id="7" name="Afbeelding 6">
            <a:extLst>
              <a:ext uri="{FF2B5EF4-FFF2-40B4-BE49-F238E27FC236}">
                <a16:creationId xmlns:a16="http://schemas.microsoft.com/office/drawing/2014/main" id="{DF8A57A9-9234-492D-9D6B-B673DE13BD4D}"/>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168335" y="3533008"/>
            <a:ext cx="1971040" cy="952500"/>
          </a:xfrm>
          <a:prstGeom prst="rect">
            <a:avLst/>
          </a:prstGeom>
          <a:noFill/>
          <a:ln>
            <a:noFill/>
          </a:ln>
        </p:spPr>
      </p:pic>
      <p:sp>
        <p:nvSpPr>
          <p:cNvPr id="8" name="Tekstvak 7">
            <a:extLst>
              <a:ext uri="{FF2B5EF4-FFF2-40B4-BE49-F238E27FC236}">
                <a16:creationId xmlns:a16="http://schemas.microsoft.com/office/drawing/2014/main" id="{BA2A4D61-95C2-4504-91E9-DFBE5CF9C771}"/>
              </a:ext>
            </a:extLst>
          </p:cNvPr>
          <p:cNvSpPr txBox="1"/>
          <p:nvPr/>
        </p:nvSpPr>
        <p:spPr>
          <a:xfrm>
            <a:off x="772818" y="2533452"/>
            <a:ext cx="3468029" cy="369332"/>
          </a:xfrm>
          <a:prstGeom prst="rect">
            <a:avLst/>
          </a:prstGeom>
          <a:noFill/>
        </p:spPr>
        <p:txBody>
          <a:bodyPr wrap="square" rtlCol="0">
            <a:spAutoFit/>
          </a:bodyPr>
          <a:lstStyle/>
          <a:p>
            <a:r>
              <a:rPr lang="nl-NL" b="1"/>
              <a:t>Cultuur en Maatschappij (CM)</a:t>
            </a:r>
          </a:p>
        </p:txBody>
      </p:sp>
      <p:sp>
        <p:nvSpPr>
          <p:cNvPr id="10" name="Tekstvak 9">
            <a:extLst>
              <a:ext uri="{FF2B5EF4-FFF2-40B4-BE49-F238E27FC236}">
                <a16:creationId xmlns:a16="http://schemas.microsoft.com/office/drawing/2014/main" id="{6F2BB541-7FFF-4D1C-86E8-2B611EF0485F}"/>
              </a:ext>
            </a:extLst>
          </p:cNvPr>
          <p:cNvSpPr txBox="1"/>
          <p:nvPr/>
        </p:nvSpPr>
        <p:spPr>
          <a:xfrm>
            <a:off x="635619" y="4527345"/>
            <a:ext cx="4572000" cy="369332"/>
          </a:xfrm>
          <a:prstGeom prst="rect">
            <a:avLst/>
          </a:prstGeom>
          <a:noFill/>
        </p:spPr>
        <p:txBody>
          <a:bodyPr wrap="square">
            <a:spAutoFit/>
          </a:bodyPr>
          <a:lstStyle/>
          <a:p>
            <a:r>
              <a:rPr lang="nl-NL" b="1"/>
              <a:t>Economie en Maatschappij (EM)</a:t>
            </a:r>
          </a:p>
        </p:txBody>
      </p:sp>
      <p:sp>
        <p:nvSpPr>
          <p:cNvPr id="12" name="Tekstvak 11">
            <a:extLst>
              <a:ext uri="{FF2B5EF4-FFF2-40B4-BE49-F238E27FC236}">
                <a16:creationId xmlns:a16="http://schemas.microsoft.com/office/drawing/2014/main" id="{2CAF3DCA-C4F0-4B0D-A257-EAFE0CA3A1AB}"/>
              </a:ext>
            </a:extLst>
          </p:cNvPr>
          <p:cNvSpPr txBox="1"/>
          <p:nvPr/>
        </p:nvSpPr>
        <p:spPr>
          <a:xfrm>
            <a:off x="4853375" y="2586903"/>
            <a:ext cx="4572000" cy="369332"/>
          </a:xfrm>
          <a:prstGeom prst="rect">
            <a:avLst/>
          </a:prstGeom>
          <a:noFill/>
        </p:spPr>
        <p:txBody>
          <a:bodyPr wrap="square">
            <a:spAutoFit/>
          </a:bodyPr>
          <a:lstStyle/>
          <a:p>
            <a:r>
              <a:rPr lang="nl-NL" b="1"/>
              <a:t>Natuur en Gezondheid(NG)</a:t>
            </a:r>
          </a:p>
        </p:txBody>
      </p:sp>
      <p:sp>
        <p:nvSpPr>
          <p:cNvPr id="13" name="Tekstvak 12">
            <a:extLst>
              <a:ext uri="{FF2B5EF4-FFF2-40B4-BE49-F238E27FC236}">
                <a16:creationId xmlns:a16="http://schemas.microsoft.com/office/drawing/2014/main" id="{9C1E6DDC-4069-42A3-A5F1-446868B21A1B}"/>
              </a:ext>
            </a:extLst>
          </p:cNvPr>
          <p:cNvSpPr txBox="1"/>
          <p:nvPr/>
        </p:nvSpPr>
        <p:spPr>
          <a:xfrm>
            <a:off x="5077807" y="4561969"/>
            <a:ext cx="4572000" cy="369332"/>
          </a:xfrm>
          <a:prstGeom prst="rect">
            <a:avLst/>
          </a:prstGeom>
          <a:noFill/>
        </p:spPr>
        <p:txBody>
          <a:bodyPr wrap="square">
            <a:spAutoFit/>
          </a:bodyPr>
          <a:lstStyle/>
          <a:p>
            <a:r>
              <a:rPr lang="nl-NL" b="1"/>
              <a:t>Natuur Techniek (NT)</a:t>
            </a:r>
          </a:p>
        </p:txBody>
      </p:sp>
    </p:spTree>
    <p:extLst>
      <p:ext uri="{BB962C8B-B14F-4D97-AF65-F5344CB8AC3E}">
        <p14:creationId xmlns:p14="http://schemas.microsoft.com/office/powerpoint/2010/main" val="2732155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9F9B18-B37A-40C0-A4D9-A2BAAD88FFE5}"/>
              </a:ext>
            </a:extLst>
          </p:cNvPr>
          <p:cNvSpPr>
            <a:spLocks noGrp="1"/>
          </p:cNvSpPr>
          <p:nvPr>
            <p:ph type="title"/>
          </p:nvPr>
        </p:nvSpPr>
        <p:spPr/>
        <p:txBody>
          <a:bodyPr/>
          <a:lstStyle/>
          <a:p>
            <a:r>
              <a:rPr lang="nl-NL">
                <a:solidFill>
                  <a:srgbClr val="ED007A"/>
                </a:solidFill>
              </a:rPr>
              <a:t>Opbouw vakkenpakket</a:t>
            </a:r>
          </a:p>
        </p:txBody>
      </p:sp>
      <p:sp>
        <p:nvSpPr>
          <p:cNvPr id="3" name="Tijdelijke aanduiding voor inhoud 2">
            <a:extLst>
              <a:ext uri="{FF2B5EF4-FFF2-40B4-BE49-F238E27FC236}">
                <a16:creationId xmlns:a16="http://schemas.microsoft.com/office/drawing/2014/main" id="{D74235B8-77C8-4EB0-8F21-874C6AD831B7}"/>
              </a:ext>
            </a:extLst>
          </p:cNvPr>
          <p:cNvSpPr>
            <a:spLocks noGrp="1"/>
          </p:cNvSpPr>
          <p:nvPr>
            <p:ph idx="1"/>
          </p:nvPr>
        </p:nvSpPr>
        <p:spPr/>
        <p:txBody>
          <a:bodyPr vert="horz" lIns="91440" tIns="45720" rIns="91440" bIns="45720" rtlCol="0" anchor="t">
            <a:normAutofit/>
          </a:bodyPr>
          <a:lstStyle/>
          <a:p>
            <a:pPr marL="0" indent="0">
              <a:buNone/>
            </a:pPr>
            <a:r>
              <a:rPr lang="nl-NL" b="0" i="0">
                <a:solidFill>
                  <a:srgbClr val="000000"/>
                </a:solidFill>
                <a:effectLst/>
                <a:latin typeface="Times New Roman" panose="02020603050405020304" pitchFamily="18" charset="0"/>
              </a:rPr>
              <a:t>    </a:t>
            </a:r>
            <a:endParaRPr lang="nl-NL">
              <a:cs typeface="Calibri"/>
            </a:endParaRPr>
          </a:p>
        </p:txBody>
      </p:sp>
      <p:graphicFrame>
        <p:nvGraphicFramePr>
          <p:cNvPr id="16" name="Diagram 15">
            <a:extLst>
              <a:ext uri="{FF2B5EF4-FFF2-40B4-BE49-F238E27FC236}">
                <a16:creationId xmlns:a16="http://schemas.microsoft.com/office/drawing/2014/main" id="{DDB696E9-665F-4CB2-8581-9A2A878984C7}"/>
              </a:ext>
            </a:extLst>
          </p:cNvPr>
          <p:cNvGraphicFramePr/>
          <p:nvPr>
            <p:extLst>
              <p:ext uri="{D42A27DB-BD31-4B8C-83A1-F6EECF244321}">
                <p14:modId xmlns:p14="http://schemas.microsoft.com/office/powerpoint/2010/main" val="2299706177"/>
              </p:ext>
            </p:extLst>
          </p:nvPr>
        </p:nvGraphicFramePr>
        <p:xfrm>
          <a:off x="1524000" y="170534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4073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F4CF69-DF67-4288-BFA1-524D55FD216B}"/>
              </a:ext>
            </a:extLst>
          </p:cNvPr>
          <p:cNvSpPr>
            <a:spLocks noGrp="1"/>
          </p:cNvSpPr>
          <p:nvPr>
            <p:ph type="title"/>
          </p:nvPr>
        </p:nvSpPr>
        <p:spPr/>
        <p:txBody>
          <a:bodyPr/>
          <a:lstStyle/>
          <a:p>
            <a:r>
              <a:rPr lang="nl-NL">
                <a:solidFill>
                  <a:srgbClr val="ED007A"/>
                </a:solidFill>
                <a:latin typeface="AUdimat"/>
              </a:rPr>
              <a:t>Profielen</a:t>
            </a:r>
            <a:endParaRPr lang="nl-NL">
              <a:solidFill>
                <a:srgbClr val="ED007A"/>
              </a:solidFill>
            </a:endParaRPr>
          </a:p>
        </p:txBody>
      </p:sp>
      <p:pic>
        <p:nvPicPr>
          <p:cNvPr id="3" name="Afbeelding 3">
            <a:extLst>
              <a:ext uri="{FF2B5EF4-FFF2-40B4-BE49-F238E27FC236}">
                <a16:creationId xmlns:a16="http://schemas.microsoft.com/office/drawing/2014/main" id="{1F7F32BB-12C2-40C8-8288-7D2C03127A09}"/>
              </a:ext>
            </a:extLst>
          </p:cNvPr>
          <p:cNvPicPr>
            <a:picLocks noChangeAspect="1"/>
          </p:cNvPicPr>
          <p:nvPr/>
        </p:nvPicPr>
        <p:blipFill>
          <a:blip r:embed="rId2"/>
          <a:stretch>
            <a:fillRect/>
          </a:stretch>
        </p:blipFill>
        <p:spPr>
          <a:xfrm>
            <a:off x="42532" y="1277177"/>
            <a:ext cx="8566019" cy="4728879"/>
          </a:xfrm>
          <a:prstGeom prst="rect">
            <a:avLst/>
          </a:prstGeom>
        </p:spPr>
      </p:pic>
    </p:spTree>
    <p:extLst>
      <p:ext uri="{BB962C8B-B14F-4D97-AF65-F5344CB8AC3E}">
        <p14:creationId xmlns:p14="http://schemas.microsoft.com/office/powerpoint/2010/main" val="2185821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E58BFC-179C-4396-96DD-A79FC3A5AEA6}"/>
              </a:ext>
            </a:extLst>
          </p:cNvPr>
          <p:cNvSpPr>
            <a:spLocks noGrp="1"/>
          </p:cNvSpPr>
          <p:nvPr>
            <p:ph type="title"/>
          </p:nvPr>
        </p:nvSpPr>
        <p:spPr/>
        <p:txBody>
          <a:bodyPr/>
          <a:lstStyle/>
          <a:p>
            <a:r>
              <a:rPr lang="nl-NL">
                <a:solidFill>
                  <a:srgbClr val="ED007A"/>
                </a:solidFill>
                <a:latin typeface="AUdimat"/>
              </a:rPr>
              <a:t>Keuzevakken</a:t>
            </a:r>
            <a:endParaRPr lang="nl-NL">
              <a:solidFill>
                <a:srgbClr val="ED007A"/>
              </a:solidFill>
            </a:endParaRPr>
          </a:p>
        </p:txBody>
      </p:sp>
      <p:sp>
        <p:nvSpPr>
          <p:cNvPr id="3" name="Tijdelijke aanduiding voor inhoud 2">
            <a:extLst>
              <a:ext uri="{FF2B5EF4-FFF2-40B4-BE49-F238E27FC236}">
                <a16:creationId xmlns:a16="http://schemas.microsoft.com/office/drawing/2014/main" id="{CC673ADA-E610-409E-9AD4-E79D75B010B9}"/>
              </a:ext>
            </a:extLst>
          </p:cNvPr>
          <p:cNvSpPr>
            <a:spLocks noGrp="1"/>
          </p:cNvSpPr>
          <p:nvPr>
            <p:ph idx="1"/>
          </p:nvPr>
        </p:nvSpPr>
        <p:spPr>
          <a:xfrm>
            <a:off x="457200" y="1313121"/>
            <a:ext cx="8229600" cy="4525963"/>
          </a:xfrm>
        </p:spPr>
        <p:txBody>
          <a:bodyPr>
            <a:normAutofit/>
          </a:bodyPr>
          <a:lstStyle/>
          <a:p>
            <a:pPr marL="0" indent="0">
              <a:buNone/>
            </a:pPr>
            <a:r>
              <a:rPr lang="nl-NL"/>
              <a:t>• Eén verplicht vak in de vrije ruimte </a:t>
            </a:r>
            <a:br>
              <a:rPr lang="nl-NL"/>
            </a:br>
            <a:endParaRPr lang="nl-NL"/>
          </a:p>
          <a:p>
            <a:pPr marL="0" indent="0">
              <a:buNone/>
            </a:pPr>
            <a:r>
              <a:rPr lang="nl-NL"/>
              <a:t>Voor extra vakken in de vrije ruimte geldt: </a:t>
            </a:r>
          </a:p>
          <a:p>
            <a:pPr marL="0" indent="0">
              <a:buNone/>
            </a:pPr>
            <a:r>
              <a:rPr lang="nl-NL"/>
              <a:t>• Tweede vak: gemiddeld eindcijfer 7,0 </a:t>
            </a:r>
          </a:p>
          <a:p>
            <a:pPr marL="0" indent="0">
              <a:buNone/>
            </a:pPr>
            <a:r>
              <a:rPr lang="nl-NL"/>
              <a:t>• Derde vak: gemiddeld eindcijfer 7,5 </a:t>
            </a:r>
          </a:p>
          <a:p>
            <a:pPr marL="0" indent="0">
              <a:buNone/>
            </a:pPr>
            <a:r>
              <a:rPr lang="nl-NL"/>
              <a:t>• Vierde vak: gemiddeld eindcijfer 8,0</a:t>
            </a:r>
          </a:p>
          <a:p>
            <a:pPr marL="0" indent="0">
              <a:buNone/>
            </a:pPr>
            <a:endParaRPr lang="nl-NL"/>
          </a:p>
          <a:p>
            <a:pPr marL="0" indent="0">
              <a:buNone/>
            </a:pPr>
            <a:endParaRPr lang="nl-NL"/>
          </a:p>
          <a:p>
            <a:endParaRPr lang="nl-NL"/>
          </a:p>
        </p:txBody>
      </p:sp>
    </p:spTree>
    <p:extLst>
      <p:ext uri="{BB962C8B-B14F-4D97-AF65-F5344CB8AC3E}">
        <p14:creationId xmlns:p14="http://schemas.microsoft.com/office/powerpoint/2010/main" val="729136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75BF7-40A6-55BB-25EE-3EBFF15098B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8F6D3E1-03B3-BFFE-DC53-A68DF4C719E7}"/>
              </a:ext>
            </a:extLst>
          </p:cNvPr>
          <p:cNvSpPr>
            <a:spLocks noGrp="1"/>
          </p:cNvSpPr>
          <p:nvPr>
            <p:ph type="title"/>
          </p:nvPr>
        </p:nvSpPr>
        <p:spPr/>
        <p:txBody>
          <a:bodyPr/>
          <a:lstStyle/>
          <a:p>
            <a:r>
              <a:rPr lang="nl-NL">
                <a:solidFill>
                  <a:srgbClr val="ED007A"/>
                </a:solidFill>
                <a:latin typeface="AUdimat"/>
              </a:rPr>
              <a:t>Adviezen in Magister</a:t>
            </a:r>
            <a:endParaRPr lang="nl-NL">
              <a:solidFill>
                <a:srgbClr val="ED007A"/>
              </a:solidFill>
            </a:endParaRPr>
          </a:p>
        </p:txBody>
      </p:sp>
      <p:sp>
        <p:nvSpPr>
          <p:cNvPr id="3" name="Tijdelijke aanduiding voor inhoud 2">
            <a:extLst>
              <a:ext uri="{FF2B5EF4-FFF2-40B4-BE49-F238E27FC236}">
                <a16:creationId xmlns:a16="http://schemas.microsoft.com/office/drawing/2014/main" id="{EBB1AD00-18A7-7508-062F-EA995FA2C90D}"/>
              </a:ext>
            </a:extLst>
          </p:cNvPr>
          <p:cNvSpPr>
            <a:spLocks noGrp="1"/>
          </p:cNvSpPr>
          <p:nvPr>
            <p:ph idx="1"/>
          </p:nvPr>
        </p:nvSpPr>
        <p:spPr>
          <a:xfrm>
            <a:off x="1790909" y="1321768"/>
            <a:ext cx="6800432" cy="4525963"/>
          </a:xfrm>
        </p:spPr>
        <p:txBody>
          <a:bodyPr>
            <a:normAutofit fontScale="85000" lnSpcReduction="20000"/>
          </a:bodyPr>
          <a:lstStyle/>
          <a:p>
            <a:pPr marL="0" indent="0">
              <a:buNone/>
            </a:pPr>
            <a:r>
              <a:rPr lang="nl-NL" sz="2400" b="1"/>
              <a:t>Helemaal goed te doen. </a:t>
            </a:r>
            <a:r>
              <a:rPr lang="nl-NL" sz="2400"/>
              <a:t>Dit vak zal je waarschijnlijk niet veel moeite kosten.</a:t>
            </a:r>
            <a:br>
              <a:rPr lang="nl-NL" sz="2400"/>
            </a:br>
            <a:endParaRPr lang="nl-NL" sz="2400"/>
          </a:p>
          <a:p>
            <a:pPr marL="0" indent="0">
              <a:buNone/>
            </a:pPr>
            <a:r>
              <a:rPr lang="nl-NL" sz="2400" b="1"/>
              <a:t>Vrij goed te doen.</a:t>
            </a:r>
            <a:r>
              <a:rPr lang="nl-NL" sz="2400"/>
              <a:t> Dit vak past goed, maar kan af en toe uitdaging bieden. Het is een goede keuze die je aankunt.</a:t>
            </a:r>
          </a:p>
          <a:p>
            <a:pPr marL="0" indent="0">
              <a:buNone/>
            </a:pPr>
            <a:br>
              <a:rPr lang="nl-NL" sz="2400" b="1"/>
            </a:br>
            <a:r>
              <a:rPr lang="nl-NL" sz="2400" b="1"/>
              <a:t>Een beetje pittig.</a:t>
            </a:r>
            <a:r>
              <a:rPr lang="nl-NL" sz="2400"/>
              <a:t> Dit vak kan je wat meer moeite kosten. Je zult je moeten inspannen, maar het is zeker niet onhaalbaar.</a:t>
            </a:r>
          </a:p>
          <a:p>
            <a:pPr marL="0" indent="0">
              <a:buNone/>
            </a:pPr>
            <a:br>
              <a:rPr lang="nl-NL" sz="2400" b="1"/>
            </a:br>
            <a:r>
              <a:rPr lang="nl-NL" sz="2400" b="1"/>
              <a:t>Pittig, maar haalbaar. </a:t>
            </a:r>
            <a:r>
              <a:rPr lang="nl-NL" sz="2400"/>
              <a:t>Het vak is behoorlijk uitdagend voor je, en je zult er veel tijd en energie in moeten steken. Het kan moeilijker zijn dan je had verwacht, maar je kunt het proberen als je de uitdaging aangaat.</a:t>
            </a:r>
          </a:p>
          <a:p>
            <a:pPr marL="0" indent="0">
              <a:buNone/>
            </a:pPr>
            <a:br>
              <a:rPr lang="nl-NL" sz="2400" b="1"/>
            </a:br>
            <a:r>
              <a:rPr lang="nl-NL" sz="2400" b="1"/>
              <a:t>Heel pittig. </a:t>
            </a:r>
            <a:r>
              <a:rPr lang="nl-NL" sz="2400"/>
              <a:t>Dit vak is echt moeilijk voor je. Het zal veel moeite kosten en vraagt om veel inspanning. Het is misschien niet de beste keuze voor je.</a:t>
            </a:r>
            <a:endParaRPr lang="nl-NL" sz="2400" b="1"/>
          </a:p>
          <a:p>
            <a:pPr marL="0" indent="0">
              <a:buNone/>
            </a:pPr>
            <a:endParaRPr lang="nl-NL"/>
          </a:p>
          <a:p>
            <a:endParaRPr lang="nl-NL"/>
          </a:p>
        </p:txBody>
      </p:sp>
      <p:pic>
        <p:nvPicPr>
          <p:cNvPr id="4" name="Picture 2" descr="Afbeeldingen Peper Cartoon Afbeelding PNG met Transparante Achtergrond  Gratis Downloaden | Pngtree">
            <a:extLst>
              <a:ext uri="{FF2B5EF4-FFF2-40B4-BE49-F238E27FC236}">
                <a16:creationId xmlns:a16="http://schemas.microsoft.com/office/drawing/2014/main" id="{A72E504C-36CE-A119-5B31-E67E75D2B8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56912" y="1374934"/>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Afbeeldingen Peper Cartoon Afbeelding PNG met Transparante Achtergrond  Gratis Downloaden | Pngtree">
            <a:extLst>
              <a:ext uri="{FF2B5EF4-FFF2-40B4-BE49-F238E27FC236}">
                <a16:creationId xmlns:a16="http://schemas.microsoft.com/office/drawing/2014/main" id="{3257A17C-A777-5125-EC9F-309028B9D4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56912" y="2347547"/>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Afbeeldingen Peper Cartoon Afbeelding PNG met Transparante Achtergrond  Gratis Downloaden | Pngtree">
            <a:extLst>
              <a:ext uri="{FF2B5EF4-FFF2-40B4-BE49-F238E27FC236}">
                <a16:creationId xmlns:a16="http://schemas.microsoft.com/office/drawing/2014/main" id="{09EC8916-901D-ABB5-07AF-DE02DF2D2C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56912" y="3146391"/>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Afbeeldingen Peper Cartoon Afbeelding PNG met Transparante Achtergrond  Gratis Downloaden | Pngtree">
            <a:extLst>
              <a:ext uri="{FF2B5EF4-FFF2-40B4-BE49-F238E27FC236}">
                <a16:creationId xmlns:a16="http://schemas.microsoft.com/office/drawing/2014/main" id="{6733742D-7A62-C2DE-C025-A8083739F8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62565" y="3945235"/>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Afbeeldingen Peper Cartoon Afbeelding PNG met Transparante Achtergrond  Gratis Downloaden | Pngtree">
            <a:extLst>
              <a:ext uri="{FF2B5EF4-FFF2-40B4-BE49-F238E27FC236}">
                <a16:creationId xmlns:a16="http://schemas.microsoft.com/office/drawing/2014/main" id="{795D61BE-2198-2AF6-FC0E-B12140E2F4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56912" y="4811068"/>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Afbeeldingen Peper Cartoon Afbeelding PNG met Transparante Achtergrond  Gratis Downloaden | Pngtree">
            <a:extLst>
              <a:ext uri="{FF2B5EF4-FFF2-40B4-BE49-F238E27FC236}">
                <a16:creationId xmlns:a16="http://schemas.microsoft.com/office/drawing/2014/main" id="{D3B48AC6-CFB7-8ADD-A48F-AC46AE0AE9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814126" y="2347547"/>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Afbeeldingen Peper Cartoon Afbeelding PNG met Transparante Achtergrond  Gratis Downloaden | Pngtree">
            <a:extLst>
              <a:ext uri="{FF2B5EF4-FFF2-40B4-BE49-F238E27FC236}">
                <a16:creationId xmlns:a16="http://schemas.microsoft.com/office/drawing/2014/main" id="{ED373E21-63FC-CEC1-956E-DDA5E22CC0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854529" y="3146391"/>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Afbeeldingen Peper Cartoon Afbeelding PNG met Transparante Achtergrond  Gratis Downloaden | Pngtree">
            <a:extLst>
              <a:ext uri="{FF2B5EF4-FFF2-40B4-BE49-F238E27FC236}">
                <a16:creationId xmlns:a16="http://schemas.microsoft.com/office/drawing/2014/main" id="{F8B380AE-D665-1067-9453-9BE2359FD3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052146" y="3146391"/>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Afbeeldingen Peper Cartoon Afbeelding PNG met Transparante Achtergrond  Gratis Downloaden | Pngtree">
            <a:extLst>
              <a:ext uri="{FF2B5EF4-FFF2-40B4-BE49-F238E27FC236}">
                <a16:creationId xmlns:a16="http://schemas.microsoft.com/office/drawing/2014/main" id="{09A70529-4F00-7626-2005-4CAE3DD003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814126" y="3945235"/>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Afbeeldingen Peper Cartoon Afbeelding PNG met Transparante Achtergrond  Gratis Downloaden | Pngtree">
            <a:extLst>
              <a:ext uri="{FF2B5EF4-FFF2-40B4-BE49-F238E27FC236}">
                <a16:creationId xmlns:a16="http://schemas.microsoft.com/office/drawing/2014/main" id="{8C4CAD1B-25B6-8030-50CC-9E091716FF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988717" y="3937280"/>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Afbeeldingen Peper Cartoon Afbeelding PNG met Transparante Achtergrond  Gratis Downloaden | Pngtree">
            <a:extLst>
              <a:ext uri="{FF2B5EF4-FFF2-40B4-BE49-F238E27FC236}">
                <a16:creationId xmlns:a16="http://schemas.microsoft.com/office/drawing/2014/main" id="{4DFEB88A-BEF0-DF56-6D52-64EDFAC6EC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163308" y="3945235"/>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Afbeeldingen Peper Cartoon Afbeelding PNG met Transparante Achtergrond  Gratis Downloaden | Pngtree">
            <a:extLst>
              <a:ext uri="{FF2B5EF4-FFF2-40B4-BE49-F238E27FC236}">
                <a16:creationId xmlns:a16="http://schemas.microsoft.com/office/drawing/2014/main" id="{C720F535-F503-501D-ABEF-F3B50489A1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814126" y="4811068"/>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Afbeeldingen Peper Cartoon Afbeelding PNG met Transparante Achtergrond  Gratis Downloaden | Pngtree">
            <a:extLst>
              <a:ext uri="{FF2B5EF4-FFF2-40B4-BE49-F238E27FC236}">
                <a16:creationId xmlns:a16="http://schemas.microsoft.com/office/drawing/2014/main" id="{269B8E3A-79CE-38C1-DB72-29A648B52D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956795" y="4806044"/>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Afbeeldingen Peper Cartoon Afbeelding PNG met Transparante Achtergrond  Gratis Downloaden | Pngtree">
            <a:extLst>
              <a:ext uri="{FF2B5EF4-FFF2-40B4-BE49-F238E27FC236}">
                <a16:creationId xmlns:a16="http://schemas.microsoft.com/office/drawing/2014/main" id="{6F03723F-F94A-18AA-B707-8FE01D9DA7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114009" y="4798089"/>
            <a:ext cx="476040" cy="47604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Afbeeldingen Peper Cartoon Afbeelding PNG met Transparante Achtergrond  Gratis Downloaden | Pngtree">
            <a:extLst>
              <a:ext uri="{FF2B5EF4-FFF2-40B4-BE49-F238E27FC236}">
                <a16:creationId xmlns:a16="http://schemas.microsoft.com/office/drawing/2014/main" id="{801B6847-F9B8-0A46-4641-B7AF63B5B8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256678" y="4803951"/>
            <a:ext cx="476040" cy="476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6454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FE02AC-9FCF-4392-A926-819B9C0F0596}"/>
              </a:ext>
            </a:extLst>
          </p:cNvPr>
          <p:cNvSpPr>
            <a:spLocks noGrp="1"/>
          </p:cNvSpPr>
          <p:nvPr>
            <p:ph type="title"/>
          </p:nvPr>
        </p:nvSpPr>
        <p:spPr/>
        <p:txBody>
          <a:bodyPr/>
          <a:lstStyle/>
          <a:p>
            <a:r>
              <a:rPr lang="nl-NL">
                <a:solidFill>
                  <a:srgbClr val="ED007A"/>
                </a:solidFill>
                <a:latin typeface="AUdimat"/>
              </a:rPr>
              <a:t>Keuze maken</a:t>
            </a:r>
            <a:endParaRPr lang="nl-NL">
              <a:solidFill>
                <a:srgbClr val="ED007A"/>
              </a:solidFill>
            </a:endParaRPr>
          </a:p>
        </p:txBody>
      </p:sp>
      <p:sp>
        <p:nvSpPr>
          <p:cNvPr id="3" name="Tijdelijke aanduiding voor inhoud 2">
            <a:extLst>
              <a:ext uri="{FF2B5EF4-FFF2-40B4-BE49-F238E27FC236}">
                <a16:creationId xmlns:a16="http://schemas.microsoft.com/office/drawing/2014/main" id="{A59E9084-F8E9-42C0-919E-EF2BC7A3ADD9}"/>
              </a:ext>
            </a:extLst>
          </p:cNvPr>
          <p:cNvSpPr>
            <a:spLocks noGrp="1"/>
          </p:cNvSpPr>
          <p:nvPr>
            <p:ph idx="1"/>
          </p:nvPr>
        </p:nvSpPr>
        <p:spPr>
          <a:xfrm>
            <a:off x="114728" y="1420402"/>
            <a:ext cx="8632005" cy="4525963"/>
          </a:xfrm>
        </p:spPr>
        <p:txBody>
          <a:bodyPr vert="horz" lIns="91440" tIns="45720" rIns="91440" bIns="45720" rtlCol="0" anchor="t">
            <a:normAutofit fontScale="85000" lnSpcReduction="10000"/>
          </a:bodyPr>
          <a:lstStyle/>
          <a:p>
            <a:endParaRPr lang="nl-NL">
              <a:cs typeface="Calibri"/>
            </a:endParaRPr>
          </a:p>
          <a:p>
            <a:r>
              <a:rPr lang="nl-NL">
                <a:cs typeface="Calibri"/>
              </a:rPr>
              <a:t>Profielkeuzegesprekken zijn deze periode met de tutor</a:t>
            </a:r>
            <a:endParaRPr lang="nl-NL"/>
          </a:p>
          <a:p>
            <a:endParaRPr lang="nl-NL">
              <a:cs typeface="Calibri"/>
            </a:endParaRPr>
          </a:p>
          <a:p>
            <a:r>
              <a:rPr lang="nl-NL">
                <a:cs typeface="Calibri"/>
              </a:rPr>
              <a:t>Praat met je ouders, vrienden en bovenbouwleerlingen!</a:t>
            </a:r>
          </a:p>
          <a:p>
            <a:endParaRPr lang="nl-NL">
              <a:cs typeface="Calibri"/>
            </a:endParaRPr>
          </a:p>
          <a:p>
            <a:r>
              <a:rPr lang="nl-NL">
                <a:cs typeface="Calibri"/>
              </a:rPr>
              <a:t>Kijk op </a:t>
            </a:r>
            <a:r>
              <a:rPr lang="nl-NL">
                <a:cs typeface="Calibri"/>
                <a:hlinkClick r:id="rId2"/>
              </a:rPr>
              <a:t>studiekeuze123.nl</a:t>
            </a:r>
          </a:p>
          <a:p>
            <a:endParaRPr lang="nl-NL">
              <a:cs typeface="Calibri"/>
            </a:endParaRPr>
          </a:p>
          <a:p>
            <a:r>
              <a:rPr lang="nl-NL">
                <a:cs typeface="Calibri"/>
              </a:rPr>
              <a:t>Kom je er niet uit? Maak een afspraak met een van de decanen via </a:t>
            </a:r>
            <a:r>
              <a:rPr lang="nl-NL">
                <a:cs typeface="Calibri"/>
                <a:hlinkClick r:id="rId3"/>
              </a:rPr>
              <a:t>decanaat@celeanum.nl</a:t>
            </a:r>
            <a:endParaRPr lang="nl-NL">
              <a:cs typeface="Calibri"/>
            </a:endParaRPr>
          </a:p>
          <a:p>
            <a:pPr marL="0" indent="0">
              <a:buNone/>
            </a:pPr>
            <a:endParaRPr lang="nl-NL">
              <a:cs typeface="Calibri"/>
            </a:endParaRPr>
          </a:p>
        </p:txBody>
      </p:sp>
    </p:spTree>
    <p:extLst>
      <p:ext uri="{BB962C8B-B14F-4D97-AF65-F5344CB8AC3E}">
        <p14:creationId xmlns:p14="http://schemas.microsoft.com/office/powerpoint/2010/main" val="401380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E58BFC-179C-4396-96DD-A79FC3A5AEA6}"/>
              </a:ext>
            </a:extLst>
          </p:cNvPr>
          <p:cNvSpPr>
            <a:spLocks noGrp="1"/>
          </p:cNvSpPr>
          <p:nvPr>
            <p:ph type="title"/>
          </p:nvPr>
        </p:nvSpPr>
        <p:spPr/>
        <p:txBody>
          <a:bodyPr/>
          <a:lstStyle/>
          <a:p>
            <a:r>
              <a:rPr lang="nl-NL">
                <a:solidFill>
                  <a:srgbClr val="ED007A"/>
                </a:solidFill>
                <a:latin typeface="AUdimat"/>
              </a:rPr>
              <a:t>Definitieve keuze</a:t>
            </a:r>
            <a:endParaRPr lang="nl-NL">
              <a:solidFill>
                <a:srgbClr val="ED007A"/>
              </a:solidFill>
            </a:endParaRPr>
          </a:p>
        </p:txBody>
      </p:sp>
      <p:sp>
        <p:nvSpPr>
          <p:cNvPr id="3" name="Tijdelijke aanduiding voor inhoud 2">
            <a:extLst>
              <a:ext uri="{FF2B5EF4-FFF2-40B4-BE49-F238E27FC236}">
                <a16:creationId xmlns:a16="http://schemas.microsoft.com/office/drawing/2014/main" id="{CC673ADA-E610-409E-9AD4-E79D75B010B9}"/>
              </a:ext>
            </a:extLst>
          </p:cNvPr>
          <p:cNvSpPr>
            <a:spLocks noGrp="1"/>
          </p:cNvSpPr>
          <p:nvPr>
            <p:ph idx="1"/>
          </p:nvPr>
        </p:nvSpPr>
        <p:spPr>
          <a:xfrm>
            <a:off x="363020" y="1484357"/>
            <a:ext cx="8229600" cy="4525963"/>
          </a:xfrm>
        </p:spPr>
        <p:txBody>
          <a:bodyPr vert="horz" lIns="91440" tIns="45720" rIns="91440" bIns="45720" rtlCol="0" anchor="t">
            <a:normAutofit/>
          </a:bodyPr>
          <a:lstStyle/>
          <a:p>
            <a:pPr fontAlgn="base"/>
            <a:r>
              <a:rPr lang="nl-NL" sz="3000"/>
              <a:t>Inleveren definitieve profielkeuze uiterlijk 28 mrt</a:t>
            </a:r>
            <a:endParaRPr lang="nl-NL"/>
          </a:p>
          <a:p>
            <a:pPr fontAlgn="base"/>
            <a:endParaRPr lang="nl-NL" sz="3000" b="0" i="0">
              <a:solidFill>
                <a:srgbClr val="000000"/>
              </a:solidFill>
              <a:effectLst/>
              <a:latin typeface="WordVisiCarriageReturn_MSFontService"/>
            </a:endParaRPr>
          </a:p>
          <a:p>
            <a:pPr fontAlgn="base"/>
            <a:r>
              <a:rPr lang="nl-NL" sz="3000"/>
              <a:t>Brief met definitieve toewijzing van de vakken z.s.m. na het eindrapport </a:t>
            </a:r>
            <a:br>
              <a:rPr lang="nl-NL" sz="3000"/>
            </a:br>
            <a:endParaRPr lang="nl-NL" sz="3000"/>
          </a:p>
          <a:p>
            <a:pPr fontAlgn="base"/>
            <a:r>
              <a:rPr lang="nl-NL" sz="3000"/>
              <a:t>Let op: het kan zijn dat er geloot moet worden bij extra keuzevakken! Dus denk ook na over een plan B.</a:t>
            </a:r>
            <a:endParaRPr lang="nl-NL" sz="3000">
              <a:cs typeface="Calibri"/>
            </a:endParaRPr>
          </a:p>
          <a:p>
            <a:pPr fontAlgn="base"/>
            <a:endParaRPr lang="nl-NL" sz="3000"/>
          </a:p>
          <a:p>
            <a:pPr marL="0" indent="0">
              <a:buNone/>
            </a:pPr>
            <a:endParaRPr lang="nl-NL"/>
          </a:p>
          <a:p>
            <a:endParaRPr lang="nl-NL"/>
          </a:p>
        </p:txBody>
      </p:sp>
    </p:spTree>
    <p:extLst>
      <p:ext uri="{BB962C8B-B14F-4D97-AF65-F5344CB8AC3E}">
        <p14:creationId xmlns:p14="http://schemas.microsoft.com/office/powerpoint/2010/main" val="334827948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5B79A41AED0544994E345B10597ECBE" ma:contentTypeVersion="17" ma:contentTypeDescription="Een nieuw document maken." ma:contentTypeScope="" ma:versionID="d37800f3430b6c7a95ca729ec39a207d">
  <xsd:schema xmlns:xsd="http://www.w3.org/2001/XMLSchema" xmlns:xs="http://www.w3.org/2001/XMLSchema" xmlns:p="http://schemas.microsoft.com/office/2006/metadata/properties" xmlns:ns2="2faa766c-fb0b-4ee2-a36c-c7b26d8f88a4" xmlns:ns3="b8ed4017-c13a-4e4b-b081-97393e8c725e" targetNamespace="http://schemas.microsoft.com/office/2006/metadata/properties" ma:root="true" ma:fieldsID="0bf00f8a6edfdbeb413f2fc3102b6523" ns2:_="" ns3:_="">
    <xsd:import namespace="2faa766c-fb0b-4ee2-a36c-c7b26d8f88a4"/>
    <xsd:import namespace="b8ed4017-c13a-4e4b-b081-97393e8c725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aa766c-fb0b-4ee2-a36c-c7b26d8f88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1241942b-f22d-4f83-a1f7-fbff8d1f041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8ed4017-c13a-4e4b-b081-97393e8c725e"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6ea3053b-ead5-4c4c-a61a-4a9ecfeb8a39}" ma:internalName="TaxCatchAll" ma:showField="CatchAllData" ma:web="b8ed4017-c13a-4e4b-b081-97393e8c725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8ed4017-c13a-4e4b-b081-97393e8c725e" xsi:nil="true"/>
    <lcf76f155ced4ddcb4097134ff3c332f xmlns="2faa766c-fb0b-4ee2-a36c-c7b26d8f88a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F9F4C63-95BE-4F84-9D2F-E4DE5E6F0EBB}">
  <ds:schemaRefs>
    <ds:schemaRef ds:uri="http://schemas.microsoft.com/sharepoint/v3/contenttype/forms"/>
  </ds:schemaRefs>
</ds:datastoreItem>
</file>

<file path=customXml/itemProps2.xml><?xml version="1.0" encoding="utf-8"?>
<ds:datastoreItem xmlns:ds="http://schemas.openxmlformats.org/officeDocument/2006/customXml" ds:itemID="{D050AA79-374E-472A-9184-305B68F89060}">
  <ds:schemaRefs>
    <ds:schemaRef ds:uri="2faa766c-fb0b-4ee2-a36c-c7b26d8f88a4"/>
    <ds:schemaRef ds:uri="b8ed4017-c13a-4e4b-b081-97393e8c725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EE924D7-7310-42A2-A07D-B2AB5FA3EBB6}">
  <ds:schemaRefs>
    <ds:schemaRef ds:uri="2faa766c-fb0b-4ee2-a36c-c7b26d8f88a4"/>
    <ds:schemaRef ds:uri="b8ed4017-c13a-4e4b-b081-97393e8c725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17</Slides>
  <Notes>0</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Kantoorthema</vt:lpstr>
      <vt:lpstr>Profielkeuze klas 3</vt:lpstr>
      <vt:lpstr>PowerPoint Presentation</vt:lpstr>
      <vt:lpstr>Profielen  </vt:lpstr>
      <vt:lpstr>Opbouw vakkenpakket</vt:lpstr>
      <vt:lpstr>Profielen</vt:lpstr>
      <vt:lpstr>Keuzevakken</vt:lpstr>
      <vt:lpstr>Adviezen in Magister</vt:lpstr>
      <vt:lpstr>Keuze maken</vt:lpstr>
      <vt:lpstr>Definitieve keuze</vt:lpstr>
      <vt:lpstr>HPG (Honours Programma Gymnasia)</vt:lpstr>
      <vt:lpstr>HPG (Honours Programma Gymnasia)</vt:lpstr>
      <vt:lpstr>HPG (Honours Programma Gymnasia)</vt:lpstr>
      <vt:lpstr>HPG (Honours Programma Gymnasia)</vt:lpstr>
      <vt:lpstr>HPG (Honours Programma Gymnasia)</vt:lpstr>
      <vt:lpstr>HPG (Honours Programma Gymnasia)</vt:lpstr>
      <vt:lpstr>HPG (Honours Programma Gymnasia)</vt:lpstr>
      <vt:lpstr>HPG (Honours Programma Gymnasia)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Klik hier om een titel te maken</dc:title>
  <dc:creator>Mariska Veerman</dc:creator>
  <cp:revision>1</cp:revision>
  <dcterms:created xsi:type="dcterms:W3CDTF">2015-10-13T12:22:52Z</dcterms:created>
  <dcterms:modified xsi:type="dcterms:W3CDTF">2025-02-05T15:25:21Z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0x01010065B79A41AED0544994E345B10597ECBE</vt:lpwstr>
  </property>
  <property fmtid="{D5CDD505-2E9C-101B-9397-08002B2CF9AE}" pid="3" name="MediaServiceImageTags">
    <vt:lpwstr/>
  </property>
</Properties>
</file>