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65" r:id="rId5"/>
    <p:sldId id="272" r:id="rId6"/>
    <p:sldId id="273" r:id="rId7"/>
    <p:sldId id="274" r:id="rId8"/>
    <p:sldId id="268" r:id="rId9"/>
    <p:sldId id="269" r:id="rId10"/>
    <p:sldId id="271" r:id="rId11"/>
    <p:sldId id="275" r:id="rId12"/>
    <p:sldId id="276" r:id="rId13"/>
    <p:sldId id="277" r:id="rId14"/>
    <p:sldId id="280" r:id="rId15"/>
    <p:sldId id="279" r:id="rId16"/>
    <p:sldId id="278" r:id="rId17"/>
    <p:sldId id="281" r:id="rId18"/>
    <p:sldId id="282" r:id="rId19"/>
    <p:sldId id="283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4E861C-AE86-4450-A1EF-0C5D877542F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61E8812-C4F7-4DE6-98C7-D616453BEAE5}">
      <dgm:prSet phldrT="[Teks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/>
            <a:t>Gemeenschappelijke deel</a:t>
          </a:r>
        </a:p>
      </dgm:t>
    </dgm:pt>
    <dgm:pt modelId="{0E05AE78-A672-4B31-8C3B-155D67023E47}" type="parTrans" cxnId="{20697EAC-5E9C-4F0D-9B18-3F97489AB61E}">
      <dgm:prSet/>
      <dgm:spPr/>
      <dgm:t>
        <a:bodyPr/>
        <a:lstStyle/>
        <a:p>
          <a:endParaRPr lang="nl-NL"/>
        </a:p>
      </dgm:t>
    </dgm:pt>
    <dgm:pt modelId="{83D3C394-891B-45D7-9D8A-E4B1692BC060}" type="sibTrans" cxnId="{20697EAC-5E9C-4F0D-9B18-3F97489AB61E}">
      <dgm:prSet/>
      <dgm:spPr/>
      <dgm:t>
        <a:bodyPr/>
        <a:lstStyle/>
        <a:p>
          <a:endParaRPr lang="nl-NL"/>
        </a:p>
      </dgm:t>
    </dgm:pt>
    <dgm:pt modelId="{9DD2AE17-FCC1-4BA2-A668-606FA1E2E586}">
      <dgm:prSet phldrT="[Tekst]"/>
      <dgm:spPr>
        <a:solidFill>
          <a:srgbClr val="00B0F0"/>
        </a:solidFill>
      </dgm:spPr>
      <dgm:t>
        <a:bodyPr/>
        <a:lstStyle/>
        <a:p>
          <a:r>
            <a:rPr lang="nl-NL"/>
            <a:t>Profielkeuzevakken</a:t>
          </a:r>
        </a:p>
      </dgm:t>
    </dgm:pt>
    <dgm:pt modelId="{C5AD6970-C1EF-4FAA-91F5-A2A6C395D93F}" type="parTrans" cxnId="{4A52BAB6-A607-4FC4-88F4-D2F511561A9E}">
      <dgm:prSet/>
      <dgm:spPr/>
      <dgm:t>
        <a:bodyPr/>
        <a:lstStyle/>
        <a:p>
          <a:endParaRPr lang="nl-NL"/>
        </a:p>
      </dgm:t>
    </dgm:pt>
    <dgm:pt modelId="{5A48BD5C-E50B-4F42-ACBD-C3368F033B24}" type="sibTrans" cxnId="{4A52BAB6-A607-4FC4-88F4-D2F511561A9E}">
      <dgm:prSet/>
      <dgm:spPr/>
      <dgm:t>
        <a:bodyPr/>
        <a:lstStyle/>
        <a:p>
          <a:endParaRPr lang="nl-NL"/>
        </a:p>
      </dgm:t>
    </dgm:pt>
    <dgm:pt modelId="{BECFBCC0-A09A-4684-9AD8-F9052BCC18DF}">
      <dgm:prSet phldrT="[Tekst]"/>
      <dgm:spPr>
        <a:solidFill>
          <a:srgbClr val="002060"/>
        </a:solidFill>
      </dgm:spPr>
      <dgm:t>
        <a:bodyPr/>
        <a:lstStyle/>
        <a:p>
          <a:r>
            <a:rPr lang="nl-NL"/>
            <a:t>Vrije ruimte</a:t>
          </a:r>
        </a:p>
      </dgm:t>
    </dgm:pt>
    <dgm:pt modelId="{4EDB40D1-8027-4F84-969C-A7E1907E0CB8}" type="parTrans" cxnId="{3FE08373-58BB-466A-8762-DAD80F03F9E1}">
      <dgm:prSet/>
      <dgm:spPr/>
      <dgm:t>
        <a:bodyPr/>
        <a:lstStyle/>
        <a:p>
          <a:endParaRPr lang="nl-NL"/>
        </a:p>
      </dgm:t>
    </dgm:pt>
    <dgm:pt modelId="{2AB2D5F1-6F21-4FC0-BCC2-FC767E613E92}" type="sibTrans" cxnId="{3FE08373-58BB-466A-8762-DAD80F03F9E1}">
      <dgm:prSet/>
      <dgm:spPr/>
      <dgm:t>
        <a:bodyPr/>
        <a:lstStyle/>
        <a:p>
          <a:endParaRPr lang="nl-NL"/>
        </a:p>
      </dgm:t>
    </dgm:pt>
    <dgm:pt modelId="{65F10E8A-65D3-40BC-A5A7-54CA448C5F2C}">
      <dgm:prSet phldrT="[Tekst]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nl-NL"/>
            <a:t>Verplichte profielvakken </a:t>
          </a:r>
        </a:p>
      </dgm:t>
    </dgm:pt>
    <dgm:pt modelId="{FEF341C8-E74E-4CFA-A9CE-6D2E456E6D15}" type="parTrans" cxnId="{009F1263-4874-4744-B076-A9B662E2E57F}">
      <dgm:prSet/>
      <dgm:spPr/>
      <dgm:t>
        <a:bodyPr/>
        <a:lstStyle/>
        <a:p>
          <a:endParaRPr lang="nl-NL"/>
        </a:p>
      </dgm:t>
    </dgm:pt>
    <dgm:pt modelId="{749C696F-D0E5-482E-AAB7-F9F4E0A31D70}" type="sibTrans" cxnId="{009F1263-4874-4744-B076-A9B662E2E57F}">
      <dgm:prSet/>
      <dgm:spPr/>
      <dgm:t>
        <a:bodyPr/>
        <a:lstStyle/>
        <a:p>
          <a:endParaRPr lang="nl-NL"/>
        </a:p>
      </dgm:t>
    </dgm:pt>
    <dgm:pt modelId="{4C08A578-1D0E-4031-8822-D40191EDA0D1}" type="pres">
      <dgm:prSet presAssocID="{164E861C-AE86-4450-A1EF-0C5D877542F0}" presName="diagram" presStyleCnt="0">
        <dgm:presLayoutVars>
          <dgm:dir/>
          <dgm:resizeHandles val="exact"/>
        </dgm:presLayoutVars>
      </dgm:prSet>
      <dgm:spPr/>
    </dgm:pt>
    <dgm:pt modelId="{2BD37412-57E3-43CB-8B0A-E34B51C7FA7E}" type="pres">
      <dgm:prSet presAssocID="{661E8812-C4F7-4DE6-98C7-D616453BEAE5}" presName="node" presStyleLbl="node1" presStyleIdx="0" presStyleCnt="4" custScaleX="169419" custScaleY="33596" custLinFactNeighborY="-67970">
        <dgm:presLayoutVars>
          <dgm:bulletEnabled val="1"/>
        </dgm:presLayoutVars>
      </dgm:prSet>
      <dgm:spPr/>
    </dgm:pt>
    <dgm:pt modelId="{D2CEA341-060A-4E9B-BCD1-0B22F601BACC}" type="pres">
      <dgm:prSet presAssocID="{83D3C394-891B-45D7-9D8A-E4B1692BC060}" presName="sibTrans" presStyleCnt="0"/>
      <dgm:spPr/>
    </dgm:pt>
    <dgm:pt modelId="{1BA0CB2C-D391-4C33-B460-C192A7A24C18}" type="pres">
      <dgm:prSet presAssocID="{9DD2AE17-FCC1-4BA2-A668-606FA1E2E586}" presName="node" presStyleLbl="node1" presStyleIdx="1" presStyleCnt="4" custScaleX="169419" custScaleY="33596" custLinFactNeighborY="52282">
        <dgm:presLayoutVars>
          <dgm:bulletEnabled val="1"/>
        </dgm:presLayoutVars>
      </dgm:prSet>
      <dgm:spPr/>
    </dgm:pt>
    <dgm:pt modelId="{A09A3C03-F800-4F42-AD9B-C44EA755342E}" type="pres">
      <dgm:prSet presAssocID="{5A48BD5C-E50B-4F42-ACBD-C3368F033B24}" presName="sibTrans" presStyleCnt="0"/>
      <dgm:spPr/>
    </dgm:pt>
    <dgm:pt modelId="{A8A3C6A7-ECF5-4B68-B89E-E816C528FBFF}" type="pres">
      <dgm:prSet presAssocID="{BECFBCC0-A09A-4684-9AD8-F9052BCC18DF}" presName="node" presStyleLbl="node1" presStyleIdx="2" presStyleCnt="4" custScaleX="169419" custScaleY="33596" custLinFactNeighborY="53269">
        <dgm:presLayoutVars>
          <dgm:bulletEnabled val="1"/>
        </dgm:presLayoutVars>
      </dgm:prSet>
      <dgm:spPr/>
    </dgm:pt>
    <dgm:pt modelId="{8394A37C-72A4-4E8C-9CAE-9EC7734D2ACA}" type="pres">
      <dgm:prSet presAssocID="{2AB2D5F1-6F21-4FC0-BCC2-FC767E613E92}" presName="sibTrans" presStyleCnt="0"/>
      <dgm:spPr/>
    </dgm:pt>
    <dgm:pt modelId="{CD210B73-BD54-422F-A491-C1274484B8BA}" type="pres">
      <dgm:prSet presAssocID="{65F10E8A-65D3-40BC-A5A7-54CA448C5F2C}" presName="node" presStyleLbl="node1" presStyleIdx="3" presStyleCnt="4" custScaleX="169419" custScaleY="33596" custLinFactY="-2048" custLinFactNeighborX="66829" custLinFactNeighborY="-100000">
        <dgm:presLayoutVars>
          <dgm:bulletEnabled val="1"/>
        </dgm:presLayoutVars>
      </dgm:prSet>
      <dgm:spPr/>
    </dgm:pt>
  </dgm:ptLst>
  <dgm:cxnLst>
    <dgm:cxn modelId="{009F1263-4874-4744-B076-A9B662E2E57F}" srcId="{164E861C-AE86-4450-A1EF-0C5D877542F0}" destId="{65F10E8A-65D3-40BC-A5A7-54CA448C5F2C}" srcOrd="3" destOrd="0" parTransId="{FEF341C8-E74E-4CFA-A9CE-6D2E456E6D15}" sibTransId="{749C696F-D0E5-482E-AAB7-F9F4E0A31D70}"/>
    <dgm:cxn modelId="{3FE08373-58BB-466A-8762-DAD80F03F9E1}" srcId="{164E861C-AE86-4450-A1EF-0C5D877542F0}" destId="{BECFBCC0-A09A-4684-9AD8-F9052BCC18DF}" srcOrd="2" destOrd="0" parTransId="{4EDB40D1-8027-4F84-969C-A7E1907E0CB8}" sibTransId="{2AB2D5F1-6F21-4FC0-BCC2-FC767E613E92}"/>
    <dgm:cxn modelId="{71209574-3B44-4FE3-BCD2-36BB395193C1}" type="presOf" srcId="{9DD2AE17-FCC1-4BA2-A668-606FA1E2E586}" destId="{1BA0CB2C-D391-4C33-B460-C192A7A24C18}" srcOrd="0" destOrd="0" presId="urn:microsoft.com/office/officeart/2005/8/layout/default"/>
    <dgm:cxn modelId="{FB5B6D76-F60C-4265-BC03-BB1AC578EC59}" type="presOf" srcId="{661E8812-C4F7-4DE6-98C7-D616453BEAE5}" destId="{2BD37412-57E3-43CB-8B0A-E34B51C7FA7E}" srcOrd="0" destOrd="0" presId="urn:microsoft.com/office/officeart/2005/8/layout/default"/>
    <dgm:cxn modelId="{1BBEA582-0A50-4544-9FD0-000A7D825382}" type="presOf" srcId="{65F10E8A-65D3-40BC-A5A7-54CA448C5F2C}" destId="{CD210B73-BD54-422F-A491-C1274484B8BA}" srcOrd="0" destOrd="0" presId="urn:microsoft.com/office/officeart/2005/8/layout/default"/>
    <dgm:cxn modelId="{79BD439B-5A47-400E-8D2B-FE90EECF9ABC}" type="presOf" srcId="{164E861C-AE86-4450-A1EF-0C5D877542F0}" destId="{4C08A578-1D0E-4031-8822-D40191EDA0D1}" srcOrd="0" destOrd="0" presId="urn:microsoft.com/office/officeart/2005/8/layout/default"/>
    <dgm:cxn modelId="{20697EAC-5E9C-4F0D-9B18-3F97489AB61E}" srcId="{164E861C-AE86-4450-A1EF-0C5D877542F0}" destId="{661E8812-C4F7-4DE6-98C7-D616453BEAE5}" srcOrd="0" destOrd="0" parTransId="{0E05AE78-A672-4B31-8C3B-155D67023E47}" sibTransId="{83D3C394-891B-45D7-9D8A-E4B1692BC060}"/>
    <dgm:cxn modelId="{06F30DB3-C833-4C88-AF56-8B106D2A9BDD}" type="presOf" srcId="{BECFBCC0-A09A-4684-9AD8-F9052BCC18DF}" destId="{A8A3C6A7-ECF5-4B68-B89E-E816C528FBFF}" srcOrd="0" destOrd="0" presId="urn:microsoft.com/office/officeart/2005/8/layout/default"/>
    <dgm:cxn modelId="{4A52BAB6-A607-4FC4-88F4-D2F511561A9E}" srcId="{164E861C-AE86-4450-A1EF-0C5D877542F0}" destId="{9DD2AE17-FCC1-4BA2-A668-606FA1E2E586}" srcOrd="1" destOrd="0" parTransId="{C5AD6970-C1EF-4FAA-91F5-A2A6C395D93F}" sibTransId="{5A48BD5C-E50B-4F42-ACBD-C3368F033B24}"/>
    <dgm:cxn modelId="{2533EDFB-BE96-43C4-B1E7-66924945F3FA}" type="presParOf" srcId="{4C08A578-1D0E-4031-8822-D40191EDA0D1}" destId="{2BD37412-57E3-43CB-8B0A-E34B51C7FA7E}" srcOrd="0" destOrd="0" presId="urn:microsoft.com/office/officeart/2005/8/layout/default"/>
    <dgm:cxn modelId="{14EC9423-7B2A-4871-B3CA-C0D11B3803A1}" type="presParOf" srcId="{4C08A578-1D0E-4031-8822-D40191EDA0D1}" destId="{D2CEA341-060A-4E9B-BCD1-0B22F601BACC}" srcOrd="1" destOrd="0" presId="urn:microsoft.com/office/officeart/2005/8/layout/default"/>
    <dgm:cxn modelId="{EBC41EC0-8763-4CAC-B6F3-DDAF25975CF8}" type="presParOf" srcId="{4C08A578-1D0E-4031-8822-D40191EDA0D1}" destId="{1BA0CB2C-D391-4C33-B460-C192A7A24C18}" srcOrd="2" destOrd="0" presId="urn:microsoft.com/office/officeart/2005/8/layout/default"/>
    <dgm:cxn modelId="{9A6A5445-2D10-4FD9-8A2A-F88BD3771A0F}" type="presParOf" srcId="{4C08A578-1D0E-4031-8822-D40191EDA0D1}" destId="{A09A3C03-F800-4F42-AD9B-C44EA755342E}" srcOrd="3" destOrd="0" presId="urn:microsoft.com/office/officeart/2005/8/layout/default"/>
    <dgm:cxn modelId="{0D5674EB-DB3D-4B96-81D8-929315E17FB7}" type="presParOf" srcId="{4C08A578-1D0E-4031-8822-D40191EDA0D1}" destId="{A8A3C6A7-ECF5-4B68-B89E-E816C528FBFF}" srcOrd="4" destOrd="0" presId="urn:microsoft.com/office/officeart/2005/8/layout/default"/>
    <dgm:cxn modelId="{FCE5C2D6-550A-4101-A378-1D365BEF8CD4}" type="presParOf" srcId="{4C08A578-1D0E-4031-8822-D40191EDA0D1}" destId="{8394A37C-72A4-4E8C-9CAE-9EC7734D2ACA}" srcOrd="5" destOrd="0" presId="urn:microsoft.com/office/officeart/2005/8/layout/default"/>
    <dgm:cxn modelId="{66458AAB-73F2-4F67-8FBF-CCA291F0CC0A}" type="presParOf" srcId="{4C08A578-1D0E-4031-8822-D40191EDA0D1}" destId="{CD210B73-BD54-422F-A491-C1274484B8B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D37412-57E3-43CB-8B0A-E34B51C7FA7E}">
      <dsp:nvSpPr>
        <dsp:cNvPr id="0" name=""/>
        <dsp:cNvSpPr/>
      </dsp:nvSpPr>
      <dsp:spPr>
        <a:xfrm>
          <a:off x="2111" y="0"/>
          <a:ext cx="6091777" cy="72480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Gemeenschappelijke deel</a:t>
          </a:r>
        </a:p>
      </dsp:txBody>
      <dsp:txXfrm>
        <a:off x="2111" y="0"/>
        <a:ext cx="6091777" cy="724804"/>
      </dsp:txXfrm>
    </dsp:sp>
    <dsp:sp modelId="{1BA0CB2C-D391-4C33-B460-C192A7A24C18}">
      <dsp:nvSpPr>
        <dsp:cNvPr id="0" name=""/>
        <dsp:cNvSpPr/>
      </dsp:nvSpPr>
      <dsp:spPr>
        <a:xfrm>
          <a:off x="2111" y="2255349"/>
          <a:ext cx="6091777" cy="724804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Profielkeuzevakken</a:t>
          </a:r>
        </a:p>
      </dsp:txBody>
      <dsp:txXfrm>
        <a:off x="2111" y="2255349"/>
        <a:ext cx="6091777" cy="724804"/>
      </dsp:txXfrm>
    </dsp:sp>
    <dsp:sp modelId="{A8A3C6A7-ECF5-4B68-B89E-E816C528FBFF}">
      <dsp:nvSpPr>
        <dsp:cNvPr id="0" name=""/>
        <dsp:cNvSpPr/>
      </dsp:nvSpPr>
      <dsp:spPr>
        <a:xfrm>
          <a:off x="2111" y="3339195"/>
          <a:ext cx="6091777" cy="724804"/>
        </a:xfrm>
        <a:prstGeom prst="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Vrije ruimte</a:t>
          </a:r>
        </a:p>
      </dsp:txBody>
      <dsp:txXfrm>
        <a:off x="2111" y="3339195"/>
        <a:ext cx="6091777" cy="724804"/>
      </dsp:txXfrm>
    </dsp:sp>
    <dsp:sp modelId="{CD210B73-BD54-422F-A491-C1274484B8BA}">
      <dsp:nvSpPr>
        <dsp:cNvPr id="0" name=""/>
        <dsp:cNvSpPr/>
      </dsp:nvSpPr>
      <dsp:spPr>
        <a:xfrm>
          <a:off x="4222" y="1094561"/>
          <a:ext cx="6091777" cy="724804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300" kern="1200"/>
            <a:t>Verplichte profielvakken </a:t>
          </a:r>
        </a:p>
      </dsp:txBody>
      <dsp:txXfrm>
        <a:off x="4222" y="1094561"/>
        <a:ext cx="6091777" cy="724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EF78-55C3-4D33-8D64-CE84DF942018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1447-1489-4E0B-A6E1-1C8E6189FC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5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33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638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9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04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1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2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0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20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8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0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A7C21-4535-4644-AFB5-892932240F15}" type="datetimeFigureOut">
              <a:rPr lang="nl-NL" smtClean="0"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9164-78F7-4064-A7CF-79DD94D559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26"/>
          <a:stretch/>
        </p:blipFill>
        <p:spPr>
          <a:xfrm>
            <a:off x="0" y="6420763"/>
            <a:ext cx="9144000" cy="464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238" y="260648"/>
            <a:ext cx="419685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AUdimat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gaastra@celeanum.nl" TargetMode="External"/><Relationship Id="rId2" Type="http://schemas.openxmlformats.org/officeDocument/2006/relationships/hyperlink" Target="mailto:cpruis@celeanum.n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CIPO1yyD4n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canaat@celeanum.nl" TargetMode="External"/><Relationship Id="rId2" Type="http://schemas.openxmlformats.org/officeDocument/2006/relationships/hyperlink" Target="http://www.studiekeuze123.n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6158" y="1052716"/>
            <a:ext cx="7276764" cy="1470025"/>
          </a:xfrm>
        </p:spPr>
        <p:txBody>
          <a:bodyPr/>
          <a:lstStyle/>
          <a:p>
            <a:pPr algn="l"/>
            <a:r>
              <a:rPr lang="nl-NL">
                <a:solidFill>
                  <a:srgbClr val="ED007A"/>
                </a:solidFill>
                <a:latin typeface="Arial"/>
                <a:cs typeface="Arial"/>
              </a:rPr>
              <a:t>Profielkeuze klas 3</a:t>
            </a:r>
            <a:endParaRPr lang="nl-NL">
              <a:solidFill>
                <a:srgbClr val="ED00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3365" y="3829626"/>
            <a:ext cx="3859075" cy="19756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l-NL" sz="2400">
                <a:solidFill>
                  <a:schemeClr val="tx1"/>
                </a:solidFill>
                <a:cs typeface="Calibri"/>
              </a:rPr>
              <a:t>Martine de Haan</a:t>
            </a:r>
            <a:br>
              <a:rPr lang="nl-NL" sz="2400">
                <a:solidFill>
                  <a:schemeClr val="tx1"/>
                </a:solidFill>
                <a:cs typeface="Calibri"/>
              </a:rPr>
            </a:br>
            <a:r>
              <a:rPr lang="nl-NL" sz="2400">
                <a:solidFill>
                  <a:schemeClr val="tx1"/>
                </a:solidFill>
                <a:cs typeface="Calibri"/>
              </a:rPr>
              <a:t>Frederieke van </a:t>
            </a:r>
            <a:r>
              <a:rPr lang="nl-NL" sz="2400" err="1">
                <a:solidFill>
                  <a:schemeClr val="tx1"/>
                </a:solidFill>
                <a:cs typeface="Calibri"/>
              </a:rPr>
              <a:t>Perlo</a:t>
            </a:r>
            <a:endParaRPr lang="nl-NL" sz="2400">
              <a:solidFill>
                <a:schemeClr val="tx1"/>
              </a:solidFill>
            </a:endParaRPr>
          </a:p>
          <a:p>
            <a:pPr algn="l"/>
            <a:r>
              <a:rPr lang="nl-NL" sz="2400">
                <a:cs typeface="Calibri"/>
              </a:rPr>
              <a:t>decanaat@celeanum.nl</a:t>
            </a:r>
          </a:p>
          <a:p>
            <a:pPr algn="l"/>
            <a:endParaRPr lang="nl-NL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8874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pic>
        <p:nvPicPr>
          <p:cNvPr id="5" name="Tijdelijke aanduiding voor inhoud 4" descr="Afbeelding met Graphics, Lettertype, grafische vormgeving, logo&#10;&#10;Automatisch gegenereerde beschrijving">
            <a:extLst>
              <a:ext uri="{FF2B5EF4-FFF2-40B4-BE49-F238E27FC236}">
                <a16:creationId xmlns:a16="http://schemas.microsoft.com/office/drawing/2014/main" id="{124ABFEE-A4C2-B1B0-5BB6-BFBE1CD389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388" y="1246847"/>
            <a:ext cx="4038600" cy="2089975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260" y="3336822"/>
            <a:ext cx="8314661" cy="2274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0" i="0" dirty="0">
                <a:effectLst/>
              </a:rPr>
              <a:t>a) Een overkoepelende stichting voor de 42 zelfstandige gymnasia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0" i="0" dirty="0">
                <a:effectLst/>
              </a:rPr>
              <a:t>b) De SHZG verbindt, vertegenwoordigt en inspireert de 42 gymnasia.</a:t>
            </a:r>
          </a:p>
          <a:p>
            <a:endParaRPr lang="nl-NL" sz="2200" dirty="0"/>
          </a:p>
          <a:p>
            <a:pPr marL="0" indent="0">
              <a:buNone/>
            </a:pPr>
            <a:r>
              <a:rPr lang="nl-NL" sz="2200" b="0" i="0" dirty="0">
                <a:solidFill>
                  <a:srgbClr val="ED007A"/>
                </a:solidFill>
                <a:effectLst/>
              </a:rPr>
              <a:t>c) De SHZG werkt in alle activiteiten vanuit het waarderend perspectief.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40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7610" y="3254133"/>
            <a:ext cx="3056948" cy="28720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700" b="0" i="0" dirty="0">
              <a:effectLst/>
            </a:endParaRPr>
          </a:p>
          <a:p>
            <a:pPr marL="0" indent="0">
              <a:buNone/>
            </a:pPr>
            <a:r>
              <a:rPr lang="nl-NL" sz="2700" b="0" i="0" dirty="0">
                <a:effectLst/>
              </a:rPr>
              <a:t>31 Gymnasia</a:t>
            </a:r>
            <a:endParaRPr lang="en-US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03403CF-84D2-FB07-BB99-A9CB4E26A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561" y="1164158"/>
            <a:ext cx="5052829" cy="4864501"/>
          </a:xfrm>
          <a:prstGeom prst="rect">
            <a:avLst/>
          </a:prstGeom>
        </p:spPr>
      </p:pic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24ABFEE-A4C2-B1B0-5BB6-BFBE1CD389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610" y="1164158"/>
            <a:ext cx="4038600" cy="2089975"/>
          </a:xfrm>
          <a:noFill/>
        </p:spPr>
      </p:pic>
    </p:spTree>
    <p:extLst>
      <p:ext uri="{BB962C8B-B14F-4D97-AF65-F5344CB8AC3E}">
        <p14:creationId xmlns:p14="http://schemas.microsoft.com/office/powerpoint/2010/main" val="365645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24ABFEE-A4C2-B1B0-5BB6-BFBE1CD389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51654" y="1533926"/>
            <a:ext cx="4038600" cy="2089975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3540642"/>
            <a:ext cx="8598023" cy="2585521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212121"/>
              </a:solidFill>
              <a:latin typeface="averta-regular"/>
            </a:endParaRPr>
          </a:p>
          <a:p>
            <a:pPr marL="0" indent="0">
              <a:buNone/>
            </a:pPr>
            <a:r>
              <a:rPr lang="nl-NL" sz="2700" b="0" i="0" dirty="0">
                <a:effectLst/>
              </a:rPr>
              <a:t>Vrijheid om je talenten en vaardigheden te ontwikkelen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4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75907"/>
            <a:ext cx="8048846" cy="4646428"/>
          </a:xfrm>
        </p:spPr>
        <p:txBody>
          <a:bodyPr>
            <a:noAutofit/>
          </a:bodyPr>
          <a:lstStyle/>
          <a:p>
            <a:r>
              <a:rPr lang="nl-NL" sz="2400" b="0" i="0" dirty="0">
                <a:effectLst/>
                <a:latin typeface="+mn-lt"/>
              </a:rPr>
              <a:t>Je krijgt alle </a:t>
            </a:r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vrijheid</a:t>
            </a:r>
            <a:r>
              <a:rPr lang="nl-NL" sz="2400" b="0" i="0" dirty="0">
                <a:effectLst/>
                <a:latin typeface="+mn-lt"/>
              </a:rPr>
              <a:t> om je te verdiepen in een onderwerp dat je zelf kiest, dat aansluit bij je </a:t>
            </a:r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passie en interesse</a:t>
            </a:r>
            <a:r>
              <a:rPr lang="nl-NL" sz="2400" b="0" i="0" dirty="0">
                <a:effectLst/>
                <a:latin typeface="+mn-lt"/>
              </a:rPr>
              <a:t>.</a:t>
            </a:r>
          </a:p>
          <a:p>
            <a:endParaRPr lang="nl-NL" sz="2400" b="0" i="0" dirty="0">
              <a:effectLst/>
              <a:latin typeface="+mn-lt"/>
            </a:endParaRPr>
          </a:p>
          <a:p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Jij bent in </a:t>
            </a:r>
            <a:r>
              <a:rPr lang="nl-NL" sz="2400" b="0" i="0" dirty="0" err="1">
                <a:solidFill>
                  <a:srgbClr val="ED007A"/>
                </a:solidFill>
                <a:effectLst/>
                <a:latin typeface="+mn-lt"/>
              </a:rPr>
              <a:t>the</a:t>
            </a:r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 lead</a:t>
            </a:r>
            <a:r>
              <a:rPr lang="nl-NL" sz="2400" b="0" i="0" dirty="0">
                <a:effectLst/>
                <a:latin typeface="+mn-lt"/>
              </a:rPr>
              <a:t>, met begeleiding van een docent hier op school. (</a:t>
            </a:r>
            <a:r>
              <a:rPr lang="nl-NL" sz="2400" b="0" i="0" dirty="0" err="1">
                <a:effectLst/>
                <a:latin typeface="+mn-lt"/>
              </a:rPr>
              <a:t>C.Pruis</a:t>
            </a:r>
            <a:r>
              <a:rPr lang="nl-NL" sz="2400" b="0" i="0" dirty="0">
                <a:effectLst/>
                <a:latin typeface="+mn-lt"/>
              </a:rPr>
              <a:t> en </a:t>
            </a:r>
            <a:r>
              <a:rPr lang="nl-NL" sz="2400" b="0" i="0" dirty="0" err="1">
                <a:effectLst/>
                <a:latin typeface="+mn-lt"/>
              </a:rPr>
              <a:t>L.</a:t>
            </a:r>
            <a:r>
              <a:rPr lang="nl-NL" sz="2400" dirty="0" err="1">
                <a:latin typeface="+mn-lt"/>
              </a:rPr>
              <a:t>G</a:t>
            </a:r>
            <a:r>
              <a:rPr lang="nl-NL" sz="2400" b="0" i="0" dirty="0" err="1">
                <a:effectLst/>
                <a:latin typeface="+mn-lt"/>
              </a:rPr>
              <a:t>aastra</a:t>
            </a:r>
            <a:r>
              <a:rPr lang="nl-NL" sz="2400" b="0" i="0" dirty="0">
                <a:effectLst/>
                <a:latin typeface="+mn-lt"/>
              </a:rPr>
              <a:t>)</a:t>
            </a:r>
          </a:p>
          <a:p>
            <a:endParaRPr lang="nl-NL" sz="2400" b="0" i="0" dirty="0">
              <a:effectLst/>
              <a:latin typeface="+mn-lt"/>
            </a:endParaRPr>
          </a:p>
          <a:p>
            <a:r>
              <a:rPr lang="nl-NL" sz="2400" b="0" i="0" dirty="0">
                <a:effectLst/>
                <a:latin typeface="+mn-lt"/>
              </a:rPr>
              <a:t>Het gaat om je talenten ontdekken en ontwikkelen, persoonlijke groei en werken aan </a:t>
            </a:r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competenties. </a:t>
            </a:r>
          </a:p>
          <a:p>
            <a:endParaRPr lang="nl-NL" sz="2400" b="0" i="0" dirty="0">
              <a:solidFill>
                <a:srgbClr val="ED007A"/>
              </a:solidFill>
              <a:effectLst/>
              <a:latin typeface="+mn-lt"/>
            </a:endParaRPr>
          </a:p>
          <a:p>
            <a:r>
              <a:rPr lang="nl-NL" sz="2400" b="0" i="0" dirty="0">
                <a:effectLst/>
                <a:latin typeface="+mn-lt"/>
              </a:rPr>
              <a:t>Je gaat dus niet alleen inhoudelijk de diepte in op het door jou gekozen onderwerp, maar het draait óók om </a:t>
            </a:r>
            <a:r>
              <a:rPr lang="nl-NL" sz="2400" b="0" i="0" dirty="0">
                <a:solidFill>
                  <a:srgbClr val="ED007A"/>
                </a:solidFill>
                <a:effectLst/>
                <a:latin typeface="+mn-lt"/>
              </a:rPr>
              <a:t>hoe je bent gegroeid in 2,5 jaar </a:t>
            </a:r>
            <a:r>
              <a:rPr lang="nl-NL" sz="2400" b="0" i="0" dirty="0">
                <a:effectLst/>
                <a:latin typeface="+mn-lt"/>
              </a:rPr>
              <a:t>dat je aan je HPG hebt gewerkt.</a:t>
            </a:r>
          </a:p>
        </p:txBody>
      </p:sp>
    </p:spTree>
    <p:extLst>
      <p:ext uri="{BB962C8B-B14F-4D97-AF65-F5344CB8AC3E}">
        <p14:creationId xmlns:p14="http://schemas.microsoft.com/office/powerpoint/2010/main" val="233213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75907"/>
            <a:ext cx="8048846" cy="4646428"/>
          </a:xfrm>
        </p:spPr>
        <p:txBody>
          <a:bodyPr>
            <a:noAutofit/>
          </a:bodyPr>
          <a:lstStyle/>
          <a:p>
            <a:r>
              <a:rPr lang="nl-NL" sz="2400" b="0" i="0" dirty="0">
                <a:effectLst/>
              </a:rPr>
              <a:t>De 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vorm</a:t>
            </a:r>
            <a:r>
              <a:rPr lang="nl-NL" sz="2400" b="0" i="0" dirty="0">
                <a:effectLst/>
              </a:rPr>
              <a:t> van je project kies je zelf. </a:t>
            </a:r>
          </a:p>
          <a:p>
            <a:pPr marL="0" indent="0">
              <a:buNone/>
            </a:pPr>
            <a:r>
              <a:rPr lang="nl-NL" sz="2400" dirty="0"/>
              <a:t>    </a:t>
            </a:r>
            <a:r>
              <a:rPr lang="nl-NL" sz="2400" b="0" i="0" dirty="0">
                <a:effectLst/>
              </a:rPr>
              <a:t>(presentatie, opera, les, boek, onderzoek, webshop).</a:t>
            </a:r>
          </a:p>
          <a:p>
            <a:endParaRPr lang="nl-NL" sz="2400" b="0" i="0" dirty="0">
              <a:effectLst/>
            </a:endParaRPr>
          </a:p>
          <a:p>
            <a:r>
              <a:rPr lang="nl-NL" sz="2400" b="0" i="0" dirty="0">
                <a:effectLst/>
              </a:rPr>
              <a:t>Het HPG is meer gericht op het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 proces </a:t>
            </a:r>
            <a:r>
              <a:rPr lang="nl-NL" sz="2400" b="0" i="0" dirty="0">
                <a:effectLst/>
              </a:rPr>
              <a:t>dan op het resultaat, hoe mooi dat resultaat ook kan </a:t>
            </a:r>
          </a:p>
          <a:p>
            <a:endParaRPr lang="nl-NL" sz="2400" b="0" i="0" dirty="0">
              <a:effectLst/>
            </a:endParaRPr>
          </a:p>
          <a:p>
            <a:r>
              <a:rPr lang="nl-NL" sz="2400" b="0" i="0" dirty="0">
                <a:effectLst/>
              </a:rPr>
              <a:t>Met je project maak je ook een 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verbinding met de buitenwereld</a:t>
            </a:r>
            <a:r>
              <a:rPr lang="nl-NL" sz="2400" b="0" i="0" dirty="0">
                <a:effectLst/>
              </a:rPr>
              <a:t>. </a:t>
            </a:r>
          </a:p>
          <a:p>
            <a:endParaRPr lang="nl-NL" sz="2400" dirty="0"/>
          </a:p>
          <a:p>
            <a:r>
              <a:rPr lang="nl-NL" sz="2400" b="0" i="0" dirty="0">
                <a:effectLst/>
              </a:rPr>
              <a:t>Begin klas 4, in klas 6 sluit je het HPG af met een portfolio en een </a:t>
            </a:r>
            <a:r>
              <a:rPr lang="nl-NL" sz="2400" b="0" i="0" dirty="0" err="1">
                <a:effectLst/>
              </a:rPr>
              <a:t>honoursgesprek</a:t>
            </a:r>
            <a:r>
              <a:rPr lang="nl-NL" sz="2400" b="0" i="0" dirty="0">
                <a:effectLst/>
              </a:rPr>
              <a:t> met 2 docenten van andere scholen. Als je slaagt krijg je een 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certificaat</a:t>
            </a:r>
            <a:r>
              <a:rPr lang="nl-NL" sz="2400" b="0" i="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4335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75907"/>
            <a:ext cx="8048846" cy="464642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sz="2400" dirty="0"/>
              <a:t>H</a:t>
            </a:r>
            <a:r>
              <a:rPr lang="nl-NL" sz="2400" b="0" i="0" dirty="0">
                <a:effectLst/>
              </a:rPr>
              <a:t>et portfolio draait om persoonlijke 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groei en competenties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l-NL" sz="2400" b="0" i="0" dirty="0"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400" b="0" i="0" dirty="0">
                <a:solidFill>
                  <a:srgbClr val="ED007A"/>
                </a:solidFill>
                <a:effectLst/>
              </a:rPr>
              <a:t>Toegangseisen</a:t>
            </a:r>
            <a:r>
              <a:rPr lang="nl-NL" sz="2400" b="0" i="0" dirty="0">
                <a:effectLst/>
              </a:rPr>
              <a:t> bestaan uit een motivatiegesprek en of -brief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nl-NL" sz="2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nl-NL" sz="2400" dirty="0"/>
              <a:t>Elk jaar is er een </a:t>
            </a:r>
            <a:r>
              <a:rPr lang="nl-NL" sz="2400" b="0" i="0" dirty="0" err="1">
                <a:effectLst/>
              </a:rPr>
              <a:t>leerlingendag</a:t>
            </a:r>
            <a:r>
              <a:rPr lang="nl-NL" sz="2400" b="0" i="0" dirty="0">
                <a:effectLst/>
              </a:rPr>
              <a:t> en zijn er meerdere (online) bijeenkomsten. Je kunt dan vragen stellen, inspiratie opdoen en met andere </a:t>
            </a:r>
            <a:r>
              <a:rPr lang="nl-NL" sz="2400" b="0" i="0" dirty="0" err="1">
                <a:effectLst/>
              </a:rPr>
              <a:t>HPG’ers</a:t>
            </a:r>
            <a:r>
              <a:rPr lang="nl-NL" sz="2400" b="0" i="0" dirty="0">
                <a:effectLst/>
              </a:rPr>
              <a:t> </a:t>
            </a:r>
            <a:r>
              <a:rPr lang="nl-NL" sz="2400" b="0" i="0" dirty="0">
                <a:solidFill>
                  <a:srgbClr val="ED007A"/>
                </a:solidFill>
                <a:effectLst/>
              </a:rPr>
              <a:t>ervaringen en kennis uitwisselen</a:t>
            </a:r>
          </a:p>
        </p:txBody>
      </p:sp>
    </p:spTree>
    <p:extLst>
      <p:ext uri="{BB962C8B-B14F-4D97-AF65-F5344CB8AC3E}">
        <p14:creationId xmlns:p14="http://schemas.microsoft.com/office/powerpoint/2010/main" val="2912227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275907"/>
            <a:ext cx="8048846" cy="4646428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nl-NL" sz="2400" b="0" i="0" dirty="0">
              <a:solidFill>
                <a:srgbClr val="ED007A"/>
              </a:solidFill>
              <a:effectLst/>
            </a:endParaRPr>
          </a:p>
          <a:p>
            <a:pPr marL="0" indent="0" algn="ctr">
              <a:buNone/>
            </a:pPr>
            <a:r>
              <a:rPr lang="nl-NL" sz="2400" dirty="0"/>
              <a:t> Voor meer informatie : 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Bezoek de website: </a:t>
            </a:r>
            <a:r>
              <a:rPr lang="nl-NL" sz="2400" dirty="0">
                <a:solidFill>
                  <a:srgbClr val="ED007A"/>
                </a:solidFill>
              </a:rPr>
              <a:t>hpg.gymnasia.nl</a:t>
            </a:r>
          </a:p>
          <a:p>
            <a:pPr marL="0" indent="0" algn="ctr">
              <a:buNone/>
            </a:pPr>
            <a:r>
              <a:rPr lang="nl-NL" sz="2400" dirty="0"/>
              <a:t>of</a:t>
            </a:r>
          </a:p>
          <a:p>
            <a:pPr marL="0" indent="0" algn="ctr">
              <a:buNone/>
            </a:pPr>
            <a:r>
              <a:rPr lang="nl-NL" sz="2400" dirty="0"/>
              <a:t>Mail: </a:t>
            </a:r>
            <a:r>
              <a:rPr lang="nl-NL" sz="2400" dirty="0">
                <a:solidFill>
                  <a:srgbClr val="ED007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cpruis@celeanum.nl</a:t>
            </a:r>
            <a:r>
              <a:rPr lang="nl-NL" sz="2400" dirty="0">
                <a:solidFill>
                  <a:srgbClr val="ED007A"/>
                </a:solidFill>
              </a:rPr>
              <a:t> </a:t>
            </a:r>
            <a:r>
              <a:rPr lang="nl-NL" sz="2400" dirty="0"/>
              <a:t>en </a:t>
            </a:r>
            <a:r>
              <a:rPr lang="nl-NL" sz="2400" dirty="0">
                <a:solidFill>
                  <a:srgbClr val="ED007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lgaastra@celeanum.nl</a:t>
            </a:r>
            <a:endParaRPr lang="nl-NL" sz="2400" dirty="0">
              <a:solidFill>
                <a:srgbClr val="ED007A"/>
              </a:solidFill>
            </a:endParaRPr>
          </a:p>
          <a:p>
            <a:pPr marL="0" indent="0" algn="ctr">
              <a:buNone/>
            </a:pPr>
            <a:r>
              <a:rPr lang="nl-NL" sz="2400" dirty="0"/>
              <a:t>of</a:t>
            </a:r>
          </a:p>
          <a:p>
            <a:pPr marL="0" indent="0" algn="ctr">
              <a:buNone/>
            </a:pPr>
            <a:r>
              <a:rPr lang="nl-NL" sz="2400" dirty="0"/>
              <a:t>Zoek </a:t>
            </a:r>
            <a:r>
              <a:rPr lang="nl-NL" sz="2400" dirty="0">
                <a:solidFill>
                  <a:srgbClr val="ED007A"/>
                </a:solidFill>
              </a:rPr>
              <a:t>mevrouw Pruis </a:t>
            </a:r>
            <a:r>
              <a:rPr lang="nl-NL" sz="2400" dirty="0"/>
              <a:t>of </a:t>
            </a:r>
            <a:r>
              <a:rPr lang="nl-NL" sz="2400" dirty="0">
                <a:solidFill>
                  <a:srgbClr val="ED007A"/>
                </a:solidFill>
              </a:rPr>
              <a:t>meneer Gaastra </a:t>
            </a:r>
            <a:r>
              <a:rPr lang="nl-NL" sz="2400" dirty="0"/>
              <a:t>een keer op na de les.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>
              <a:solidFill>
                <a:srgbClr val="ED007A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l-NL" sz="2400" b="0" i="0" dirty="0">
              <a:solidFill>
                <a:srgbClr val="ED007A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l-NL" sz="2400" b="0" i="0" dirty="0">
              <a:solidFill>
                <a:srgbClr val="ED007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64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783F4B-3793-46DA-8E51-DA60631B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30333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800">
                <a:cs typeface="Calibri"/>
              </a:rPr>
              <a:t>19.30 – 19.45   Inleiding profielen</a:t>
            </a:r>
          </a:p>
          <a:p>
            <a:r>
              <a:rPr lang="nl-NL" sz="2800">
                <a:cs typeface="Calibri"/>
              </a:rPr>
              <a:t>19.45 - 19.50    HPG</a:t>
            </a:r>
          </a:p>
          <a:p>
            <a:r>
              <a:rPr lang="nl-NL" sz="2800">
                <a:cs typeface="Calibri"/>
              </a:rPr>
              <a:t>19.50 – 20.15   Wiskunde </a:t>
            </a:r>
          </a:p>
          <a:p>
            <a:r>
              <a:rPr lang="nl-NL" sz="2800">
                <a:cs typeface="Calibri"/>
              </a:rPr>
              <a:t>20.20 – 21.30   Voorlichtingscarrousel </a:t>
            </a:r>
            <a:endParaRPr lang="nl-NL">
              <a:cs typeface="Calibri"/>
            </a:endParaRPr>
          </a:p>
          <a:p>
            <a:pPr marL="0" indent="0">
              <a:buNone/>
            </a:pPr>
            <a:endParaRPr lang="nl-NL">
              <a:cs typeface="Calibri"/>
            </a:endParaRPr>
          </a:p>
          <a:p>
            <a:pPr marL="0" indent="0">
              <a:buNone/>
            </a:pPr>
            <a:endParaRPr lang="nl-NL">
              <a:cs typeface="Calibri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7647030-45E4-4B61-BF4C-6BA90B53CBE1}"/>
              </a:ext>
            </a:extLst>
          </p:cNvPr>
          <p:cNvSpPr txBox="1">
            <a:spLocks/>
          </p:cNvSpPr>
          <p:nvPr/>
        </p:nvSpPr>
        <p:spPr>
          <a:xfrm>
            <a:off x="609599" y="1603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6">
                    <a:lumMod val="75000"/>
                  </a:schemeClr>
                </a:solidFill>
                <a:latin typeface="AUdimat" pitchFamily="50" charset="0"/>
                <a:ea typeface="+mj-ea"/>
                <a:cs typeface="+mj-cs"/>
              </a:defRPr>
            </a:lvl1pPr>
          </a:lstStyle>
          <a:p>
            <a:r>
              <a:rPr lang="nl-NL">
                <a:solidFill>
                  <a:srgbClr val="ED007A"/>
                </a:solidFill>
                <a:latin typeface="AUdimat"/>
              </a:rPr>
              <a:t>Programma</a:t>
            </a:r>
            <a:endParaRPr lang="nl-NL">
              <a:solidFill>
                <a:srgbClr val="ED007A"/>
              </a:solidFill>
            </a:endParaRPr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7D929A98-A3E2-4E28-BE6D-35DB84A4C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294499"/>
              </p:ext>
            </p:extLst>
          </p:nvPr>
        </p:nvGraphicFramePr>
        <p:xfrm>
          <a:off x="304801" y="3698696"/>
          <a:ext cx="8077196" cy="2385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99">
                  <a:extLst>
                    <a:ext uri="{9D8B030D-6E8A-4147-A177-3AD203B41FA5}">
                      <a16:colId xmlns:a16="http://schemas.microsoft.com/office/drawing/2014/main" val="2721870502"/>
                    </a:ext>
                  </a:extLst>
                </a:gridCol>
                <a:gridCol w="2019299">
                  <a:extLst>
                    <a:ext uri="{9D8B030D-6E8A-4147-A177-3AD203B41FA5}">
                      <a16:colId xmlns:a16="http://schemas.microsoft.com/office/drawing/2014/main" val="830529630"/>
                    </a:ext>
                  </a:extLst>
                </a:gridCol>
                <a:gridCol w="2019299">
                  <a:extLst>
                    <a:ext uri="{9D8B030D-6E8A-4147-A177-3AD203B41FA5}">
                      <a16:colId xmlns:a16="http://schemas.microsoft.com/office/drawing/2014/main" val="2359706279"/>
                    </a:ext>
                  </a:extLst>
                </a:gridCol>
                <a:gridCol w="2019299">
                  <a:extLst>
                    <a:ext uri="{9D8B030D-6E8A-4147-A177-3AD203B41FA5}">
                      <a16:colId xmlns:a16="http://schemas.microsoft.com/office/drawing/2014/main" val="4055647859"/>
                    </a:ext>
                  </a:extLst>
                </a:gridCol>
              </a:tblGrid>
              <a:tr h="87107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1: </a:t>
                      </a:r>
                      <a:endParaRPr lang="nl-NL"/>
                    </a:p>
                    <a:p>
                      <a:pPr lvl="0">
                        <a:buNone/>
                      </a:pPr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20.20 – 20.40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2: </a:t>
                      </a:r>
                    </a:p>
                    <a:p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20.45 – 21.05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Ronde 3: </a:t>
                      </a:r>
                    </a:p>
                    <a:p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21.10 - 21.30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lokaal </a:t>
                      </a:r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002916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Bedrijfseconomie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956859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Filosofie</a:t>
                      </a:r>
                      <a:r>
                        <a:rPr lang="nl-NL" sz="18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22/23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15039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/>
                        <a:t>NLT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 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atrium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62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5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DD543-8422-4A34-AAA2-FA144031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>
                <a:solidFill>
                  <a:srgbClr val="ED007A"/>
                </a:solidFill>
                <a:latin typeface="AUdimat"/>
              </a:rPr>
              <a:t>Profielen </a:t>
            </a:r>
            <a:br>
              <a:rPr lang="nl-NL">
                <a:solidFill>
                  <a:srgbClr val="ED007A"/>
                </a:solidFill>
              </a:rPr>
            </a:b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92A217-F7C8-4E50-96EC-E5D23A85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19" y="5425739"/>
            <a:ext cx="8229600" cy="740728"/>
          </a:xfrm>
        </p:spPr>
        <p:txBody>
          <a:bodyPr/>
          <a:lstStyle/>
          <a:p>
            <a:pPr marL="0" indent="0">
              <a:buNone/>
            </a:pPr>
            <a:r>
              <a:rPr lang="nl-NL">
                <a:hlinkClick r:id="rId2"/>
              </a:rPr>
              <a:t>Profielkeuze vwo – Tilburg University - YouTube</a:t>
            </a: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475456-4ABF-43AB-B753-3FB638796D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65" y="1580952"/>
            <a:ext cx="197104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208C54E-7565-4460-B5D0-8A1CFF6B3A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248" y="3454546"/>
            <a:ext cx="197104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CA84159-5C94-46CF-B27C-695FEFA7DC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807" y="1681379"/>
            <a:ext cx="197104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F8A57A9-9234-492D-9D6B-B673DE13BD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335" y="3533008"/>
            <a:ext cx="197104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BA2A4D61-95C2-4504-91E9-DFBE5CF9C771}"/>
              </a:ext>
            </a:extLst>
          </p:cNvPr>
          <p:cNvSpPr txBox="1"/>
          <p:nvPr/>
        </p:nvSpPr>
        <p:spPr>
          <a:xfrm>
            <a:off x="772818" y="2533452"/>
            <a:ext cx="346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/>
              <a:t>Cultuur en Maatschappij (CM)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F2BB541-7FFF-4D1C-86E8-2B611EF0485F}"/>
              </a:ext>
            </a:extLst>
          </p:cNvPr>
          <p:cNvSpPr txBox="1"/>
          <p:nvPr/>
        </p:nvSpPr>
        <p:spPr>
          <a:xfrm>
            <a:off x="635619" y="452734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/>
              <a:t>Economie en Maatschappij (EM)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2CAF3DCA-C4F0-4B0D-A257-EAFE0CA3A1AB}"/>
              </a:ext>
            </a:extLst>
          </p:cNvPr>
          <p:cNvSpPr txBox="1"/>
          <p:nvPr/>
        </p:nvSpPr>
        <p:spPr>
          <a:xfrm>
            <a:off x="4853375" y="258690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/>
              <a:t>Natuur en Gezondheid(NG)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C1E6DDC-4069-42A3-A5F1-446868B21A1B}"/>
              </a:ext>
            </a:extLst>
          </p:cNvPr>
          <p:cNvSpPr txBox="1"/>
          <p:nvPr/>
        </p:nvSpPr>
        <p:spPr>
          <a:xfrm>
            <a:off x="5077807" y="456196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/>
              <a:t>Natuur Techniek (NT)</a:t>
            </a:r>
          </a:p>
        </p:txBody>
      </p:sp>
    </p:spTree>
    <p:extLst>
      <p:ext uri="{BB962C8B-B14F-4D97-AF65-F5344CB8AC3E}">
        <p14:creationId xmlns:p14="http://schemas.microsoft.com/office/powerpoint/2010/main" val="273215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F9B18-B37A-40C0-A4D9-A2BAAD88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</a:rPr>
              <a:t>Opbouw vakkenpakket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4235B8-77C8-4EB0-8F21-874C6AD83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</a:t>
            </a:r>
            <a:endParaRPr lang="nl-NL">
              <a:cs typeface="Calibri"/>
            </a:endParaRP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DDB696E9-665F-4CB2-8581-9A2A878984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9706177"/>
              </p:ext>
            </p:extLst>
          </p:nvPr>
        </p:nvGraphicFramePr>
        <p:xfrm>
          <a:off x="1524000" y="17053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407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4CF69-DF67-4288-BFA1-524D55FD2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  <a:latin typeface="AUdimat"/>
              </a:rPr>
              <a:t>Profielen</a:t>
            </a:r>
            <a:endParaRPr lang="nl-NL">
              <a:solidFill>
                <a:srgbClr val="ED007A"/>
              </a:solidFill>
            </a:endParaRPr>
          </a:p>
        </p:txBody>
      </p:sp>
      <p:pic>
        <p:nvPicPr>
          <p:cNvPr id="3" name="Afbeelding 3">
            <a:extLst>
              <a:ext uri="{FF2B5EF4-FFF2-40B4-BE49-F238E27FC236}">
                <a16:creationId xmlns:a16="http://schemas.microsoft.com/office/drawing/2014/main" id="{1F7F32BB-12C2-40C8-8288-7D2C03127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2" y="1277177"/>
            <a:ext cx="8566019" cy="472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2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58BFC-179C-4396-96DD-A79FC3A5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  <a:latin typeface="AUdimat"/>
              </a:rPr>
              <a:t>Keuzevakken</a:t>
            </a:r>
            <a:endParaRPr lang="nl-NL">
              <a:solidFill>
                <a:srgbClr val="ED007A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673ADA-E610-409E-9AD4-E79D75B01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312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• Eén verplicht vak in de vrije ruimte </a:t>
            </a:r>
            <a:br>
              <a:rPr lang="nl-NL"/>
            </a:br>
            <a:endParaRPr lang="nl-NL"/>
          </a:p>
          <a:p>
            <a:pPr marL="0" indent="0">
              <a:buNone/>
            </a:pPr>
            <a:r>
              <a:rPr lang="nl-NL"/>
              <a:t>Voor extra vakken in de vrije ruimte geldt: </a:t>
            </a:r>
          </a:p>
          <a:p>
            <a:pPr marL="0" indent="0">
              <a:buNone/>
            </a:pPr>
            <a:r>
              <a:rPr lang="nl-NL"/>
              <a:t>• Tweede vak: gemiddeld eindcijfer 7,0 </a:t>
            </a:r>
          </a:p>
          <a:p>
            <a:pPr marL="0" indent="0">
              <a:buNone/>
            </a:pPr>
            <a:r>
              <a:rPr lang="nl-NL"/>
              <a:t>• Derde vak: gemiddeld eindcijfer 7,5 </a:t>
            </a:r>
          </a:p>
          <a:p>
            <a:pPr marL="0" indent="0">
              <a:buNone/>
            </a:pPr>
            <a:r>
              <a:rPr lang="nl-NL"/>
              <a:t>• Vierde vak: gemiddeld eindcijfer 8,0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913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E02AC-9FCF-4392-A926-819B9C0F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  <a:latin typeface="AUdimat"/>
              </a:rPr>
              <a:t>Keuze maken</a:t>
            </a:r>
            <a:endParaRPr lang="nl-NL">
              <a:solidFill>
                <a:srgbClr val="ED007A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9E9084-F8E9-42C0-919E-EF2BC7A3A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28" y="1420402"/>
            <a:ext cx="8632005" cy="452596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Profielkeuzegesprekken zijn deze periode met de tutor</a:t>
            </a:r>
            <a:endParaRPr lang="nl-NL" dirty="0"/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Praat met je ouders, vrienden en bovenbouwleerlingen!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Kijk op </a:t>
            </a:r>
            <a:r>
              <a:rPr lang="nl-NL" dirty="0">
                <a:cs typeface="Calibri"/>
                <a:hlinkClick r:id="rId2"/>
              </a:rPr>
              <a:t>studiekeuze123.nl</a:t>
            </a:r>
          </a:p>
          <a:p>
            <a:endParaRPr lang="nl-NL" dirty="0">
              <a:cs typeface="Calibri"/>
            </a:endParaRPr>
          </a:p>
          <a:p>
            <a:r>
              <a:rPr lang="nl-NL" dirty="0">
                <a:cs typeface="Calibri"/>
              </a:rPr>
              <a:t>Kom je er niet uit? Maak een afspraak met een van de decanen via </a:t>
            </a:r>
            <a:r>
              <a:rPr lang="nl-NL" dirty="0">
                <a:cs typeface="Calibri"/>
                <a:hlinkClick r:id="rId3"/>
              </a:rPr>
              <a:t>decanaat@celeanum.nl</a:t>
            </a:r>
            <a:endParaRPr lang="nl-NL" dirty="0">
              <a:cs typeface="Calibri"/>
            </a:endParaRPr>
          </a:p>
          <a:p>
            <a:pPr marL="0" indent="0">
              <a:buNone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38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58BFC-179C-4396-96DD-A79FC3A5A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solidFill>
                  <a:srgbClr val="ED007A"/>
                </a:solidFill>
                <a:latin typeface="AUdimat"/>
              </a:rPr>
              <a:t>Definitieve keuze</a:t>
            </a:r>
            <a:endParaRPr lang="nl-NL">
              <a:solidFill>
                <a:srgbClr val="ED007A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673ADA-E610-409E-9AD4-E79D75B01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20" y="1484357"/>
            <a:ext cx="82296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nl-NL" sz="3000"/>
              <a:t>Inleveren definitieve profielkeuze uiterlijk 28 mrt</a:t>
            </a:r>
            <a:endParaRPr lang="nl-NL"/>
          </a:p>
          <a:p>
            <a:pPr fontAlgn="base"/>
            <a:endParaRPr lang="nl-NL" sz="3000" b="0" i="0">
              <a:solidFill>
                <a:srgbClr val="000000"/>
              </a:solidFill>
              <a:effectLst/>
              <a:latin typeface="WordVisiCarriageReturn_MSFontService"/>
            </a:endParaRPr>
          </a:p>
          <a:p>
            <a:pPr fontAlgn="base"/>
            <a:r>
              <a:rPr lang="nl-NL" sz="3000"/>
              <a:t>Brief met definitieve toewijzing van de vakken z.s.m. na het eindrapport </a:t>
            </a:r>
            <a:br>
              <a:rPr lang="nl-NL" sz="3000"/>
            </a:br>
            <a:endParaRPr lang="nl-NL" sz="3000"/>
          </a:p>
          <a:p>
            <a:pPr fontAlgn="base"/>
            <a:r>
              <a:rPr lang="nl-NL" sz="3000"/>
              <a:t>Let op: het kan zijn dat er geloot moet worden bij extra keuzevakken! Dus denk ook na over een plan B.</a:t>
            </a:r>
            <a:endParaRPr lang="nl-NL" sz="3000">
              <a:cs typeface="Calibri"/>
            </a:endParaRPr>
          </a:p>
          <a:p>
            <a:pPr fontAlgn="base"/>
            <a:endParaRPr lang="nl-NL" sz="3000"/>
          </a:p>
          <a:p>
            <a:pPr marL="0" indent="0">
              <a:buNone/>
            </a:pPr>
            <a:endParaRPr lang="nl-NL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279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4924C-87A8-3139-7970-19F27A03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nl-NL" sz="4100" dirty="0">
                <a:solidFill>
                  <a:srgbClr val="ED007A"/>
                </a:solidFill>
              </a:rPr>
              <a:t>HPG (</a:t>
            </a:r>
            <a:r>
              <a:rPr lang="nl-NL" sz="4100" dirty="0" err="1">
                <a:solidFill>
                  <a:srgbClr val="ED007A"/>
                </a:solidFill>
              </a:rPr>
              <a:t>Honours</a:t>
            </a:r>
            <a:r>
              <a:rPr lang="nl-NL" sz="4100" dirty="0">
                <a:solidFill>
                  <a:srgbClr val="ED007A"/>
                </a:solidFill>
              </a:rPr>
              <a:t> Programma Gymnasia)</a:t>
            </a:r>
          </a:p>
        </p:txBody>
      </p:sp>
      <p:pic>
        <p:nvPicPr>
          <p:cNvPr id="5" name="Tijdelijke aanduiding voor inhoud 4" descr="Afbeelding met Graphics, Lettertype, grafische vormgeving, logo&#10;&#10;Automatisch gegenereerde beschrijving">
            <a:extLst>
              <a:ext uri="{FF2B5EF4-FFF2-40B4-BE49-F238E27FC236}">
                <a16:creationId xmlns:a16="http://schemas.microsoft.com/office/drawing/2014/main" id="{124ABFEE-A4C2-B1B0-5BB6-BFBE1CD3894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47" y="1339025"/>
            <a:ext cx="4038600" cy="2089975"/>
          </a:xfrm>
          <a:noFill/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2659E81-0EF3-3593-F2BF-182C71979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6959" y="3597676"/>
            <a:ext cx="5575177" cy="624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0" i="0" dirty="0">
                <a:solidFill>
                  <a:srgbClr val="ED007A"/>
                </a:solidFill>
                <a:effectLst/>
                <a:latin typeface="averta-regular"/>
              </a:rPr>
              <a:t>S</a:t>
            </a:r>
            <a:r>
              <a:rPr lang="nl-NL" b="0" i="0" dirty="0">
                <a:solidFill>
                  <a:srgbClr val="212121"/>
                </a:solidFill>
                <a:effectLst/>
                <a:latin typeface="averta-regular"/>
              </a:rPr>
              <a:t>tichting </a:t>
            </a:r>
            <a:r>
              <a:rPr lang="nl-NL" b="0" i="0" dirty="0">
                <a:solidFill>
                  <a:srgbClr val="ED007A"/>
                </a:solidFill>
                <a:effectLst/>
                <a:latin typeface="averta-regular"/>
              </a:rPr>
              <a:t>H</a:t>
            </a:r>
            <a:r>
              <a:rPr lang="nl-NL" b="0" i="0" dirty="0">
                <a:solidFill>
                  <a:srgbClr val="212121"/>
                </a:solidFill>
                <a:effectLst/>
                <a:latin typeface="averta-regular"/>
              </a:rPr>
              <a:t>et </a:t>
            </a:r>
            <a:r>
              <a:rPr lang="nl-NL" b="0" i="0" dirty="0">
                <a:solidFill>
                  <a:srgbClr val="ED007A"/>
                </a:solidFill>
                <a:effectLst/>
                <a:latin typeface="averta-regular"/>
              </a:rPr>
              <a:t>Z</a:t>
            </a:r>
            <a:r>
              <a:rPr lang="nl-NL" b="0" i="0" dirty="0">
                <a:solidFill>
                  <a:srgbClr val="212121"/>
                </a:solidFill>
                <a:effectLst/>
                <a:latin typeface="averta-regular"/>
              </a:rPr>
              <a:t>elfstandig </a:t>
            </a:r>
            <a:r>
              <a:rPr lang="nl-NL" b="0" i="0" dirty="0">
                <a:solidFill>
                  <a:srgbClr val="ED007A"/>
                </a:solidFill>
                <a:effectLst/>
                <a:latin typeface="averta-regular"/>
              </a:rPr>
              <a:t>G</a:t>
            </a:r>
            <a:r>
              <a:rPr lang="nl-NL" b="0" i="0" dirty="0">
                <a:solidFill>
                  <a:srgbClr val="212121"/>
                </a:solidFill>
                <a:effectLst/>
                <a:latin typeface="averta-regular"/>
              </a:rPr>
              <a:t>ymnasium</a:t>
            </a:r>
          </a:p>
          <a:p>
            <a:endParaRPr lang="nl-NL" dirty="0">
              <a:solidFill>
                <a:srgbClr val="212121"/>
              </a:solidFill>
              <a:latin typeface="averta-regula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80816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B79A41AED0544994E345B10597ECBE" ma:contentTypeVersion="17" ma:contentTypeDescription="Een nieuw document maken." ma:contentTypeScope="" ma:versionID="d37800f3430b6c7a95ca729ec39a207d">
  <xsd:schema xmlns:xsd="http://www.w3.org/2001/XMLSchema" xmlns:xs="http://www.w3.org/2001/XMLSchema" xmlns:p="http://schemas.microsoft.com/office/2006/metadata/properties" xmlns:ns2="2faa766c-fb0b-4ee2-a36c-c7b26d8f88a4" xmlns:ns3="b8ed4017-c13a-4e4b-b081-97393e8c725e" targetNamespace="http://schemas.microsoft.com/office/2006/metadata/properties" ma:root="true" ma:fieldsID="0bf00f8a6edfdbeb413f2fc3102b6523" ns2:_="" ns3:_="">
    <xsd:import namespace="2faa766c-fb0b-4ee2-a36c-c7b26d8f88a4"/>
    <xsd:import namespace="b8ed4017-c13a-4e4b-b081-97393e8c72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aa766c-fb0b-4ee2-a36c-c7b26d8f8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241942b-f22d-4f83-a1f7-fbff8d1f04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d4017-c13a-4e4b-b081-97393e8c725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a3053b-ead5-4c4c-a61a-4a9ecfeb8a39}" ma:internalName="TaxCatchAll" ma:showField="CatchAllData" ma:web="b8ed4017-c13a-4e4b-b081-97393e8c72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d4017-c13a-4e4b-b081-97393e8c725e" xsi:nil="true"/>
    <lcf76f155ced4ddcb4097134ff3c332f xmlns="2faa766c-fb0b-4ee2-a36c-c7b26d8f88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50AA79-374E-472A-9184-305B68F89060}">
  <ds:schemaRefs>
    <ds:schemaRef ds:uri="2faa766c-fb0b-4ee2-a36c-c7b26d8f88a4"/>
    <ds:schemaRef ds:uri="b8ed4017-c13a-4e4b-b081-97393e8c72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F9F4C63-95BE-4F84-9D2F-E4DE5E6F0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E924D7-7310-42A2-A07D-B2AB5FA3EBB6}">
  <ds:schemaRefs>
    <ds:schemaRef ds:uri="2faa766c-fb0b-4ee2-a36c-c7b26d8f88a4"/>
    <ds:schemaRef ds:uri="b8ed4017-c13a-4e4b-b081-97393e8c72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614</Words>
  <Application>Microsoft Office PowerPoint</Application>
  <PresentationFormat>Diavoorstelling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AUdimat</vt:lpstr>
      <vt:lpstr>averta-regular</vt:lpstr>
      <vt:lpstr>Calibri</vt:lpstr>
      <vt:lpstr>Times New Roman</vt:lpstr>
      <vt:lpstr>WordVisiCarriageReturn_MSFontService</vt:lpstr>
      <vt:lpstr>Kantoorthema</vt:lpstr>
      <vt:lpstr>Profielkeuze klas 3</vt:lpstr>
      <vt:lpstr>PowerPoint-presentatie</vt:lpstr>
      <vt:lpstr>Profielen  </vt:lpstr>
      <vt:lpstr>Opbouw vakkenpakket</vt:lpstr>
      <vt:lpstr>Profielen</vt:lpstr>
      <vt:lpstr>Keuzevakken</vt:lpstr>
      <vt:lpstr>Keuze maken</vt:lpstr>
      <vt:lpstr>Definitieve keuze</vt:lpstr>
      <vt:lpstr>HPG (Honours Programma Gymnasia)</vt:lpstr>
      <vt:lpstr>HPG (Honours Programma Gymnasia)</vt:lpstr>
      <vt:lpstr>HPG (Honours Programma Gymnasia)</vt:lpstr>
      <vt:lpstr>HPG (Honours Programma Gymnasia)</vt:lpstr>
      <vt:lpstr>HPG (Honours Programma Gymnasia)</vt:lpstr>
      <vt:lpstr>HPG (Honours Programma Gymnasia)</vt:lpstr>
      <vt:lpstr>HPG (Honours Programma Gymnasia)</vt:lpstr>
      <vt:lpstr>HPG (Honours Programma Gymnasia)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te maken</dc:title>
  <dc:creator>Mariska Veerman</dc:creator>
  <cp:lastModifiedBy>Martine de Haan</cp:lastModifiedBy>
  <cp:revision>5</cp:revision>
  <dcterms:created xsi:type="dcterms:W3CDTF">2015-10-13T12:22:52Z</dcterms:created>
  <dcterms:modified xsi:type="dcterms:W3CDTF">2024-02-08T10:00:03Z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0x01010065B79A41AED0544994E345B10597ECBE</vt:lpwstr>
  </property>
  <property fmtid="{D5CDD505-2E9C-101B-9397-08002B2CF9AE}" pid="3" name="MediaServiceImageTags">
    <vt:lpwstr/>
  </property>
</Properties>
</file>