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9" r:id="rId1"/>
  </p:sldMasterIdLst>
  <p:notesMasterIdLst>
    <p:notesMasterId r:id="rId16"/>
  </p:notesMasterIdLst>
  <p:sldIdLst>
    <p:sldId id="362" r:id="rId2"/>
    <p:sldId id="373" r:id="rId3"/>
    <p:sldId id="376" r:id="rId4"/>
    <p:sldId id="374" r:id="rId5"/>
    <p:sldId id="375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2" r:id="rId1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538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079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6621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160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77020" algn="l" defTabSz="910797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32415" algn="l" defTabSz="910797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187813" algn="l" defTabSz="910797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43203" algn="l" defTabSz="910797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511" autoAdjust="0"/>
  </p:normalViewPr>
  <p:slideViewPr>
    <p:cSldViewPr>
      <p:cViewPr varScale="1">
        <p:scale>
          <a:sx n="66" d="100"/>
          <a:sy n="66" d="100"/>
        </p:scale>
        <p:origin x="115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4F523-A0FA-49DA-A726-179AE07EBDB1}" type="datetimeFigureOut">
              <a:rPr lang="nl-NL" smtClean="0"/>
              <a:t>31-1-2021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5DC7A-AF88-4170-A633-09A8EBEBB9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645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07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384" algn="l" defTabSz="9107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0797" algn="l" defTabSz="9107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210" algn="l" defTabSz="9107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1607" algn="l" defTabSz="9107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7020" algn="l" defTabSz="9107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2415" algn="l" defTabSz="9107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7813" algn="l" defTabSz="9107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3203" algn="l" defTabSz="9107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5C66-0C39-4249-9CD4-D28D7FF111B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31-1-2021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DA91-43BA-464C-9710-F8775FC496F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94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5C66-0C39-4249-9CD4-D28D7FF111B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31-1-2021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DA91-43BA-464C-9710-F8775FC496F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28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5C66-0C39-4249-9CD4-D28D7FF111B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31-1-2021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DA91-43BA-464C-9710-F8775FC496F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8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5C66-0C39-4249-9CD4-D28D7FF111B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31-1-2021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DA91-43BA-464C-9710-F8775FC496F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977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5C66-0C39-4249-9CD4-D28D7FF111B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31-1-2021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DA91-43BA-464C-9710-F8775FC496F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34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5C66-0C39-4249-9CD4-D28D7FF111B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31-1-2021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DA91-43BA-464C-9710-F8775FC496F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24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5C66-0C39-4249-9CD4-D28D7FF111B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31-1-2021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DA91-43BA-464C-9710-F8775FC496F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6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5C66-0C39-4249-9CD4-D28D7FF111B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31-1-2021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DA91-43BA-464C-9710-F8775FC496F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3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5C66-0C39-4249-9CD4-D28D7FF111B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31-1-2021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DA91-43BA-464C-9710-F8775FC496F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641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5C66-0C39-4249-9CD4-D28D7FF111B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31-1-2021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DA91-43BA-464C-9710-F8775FC496F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304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5C66-0C39-4249-9CD4-D28D7FF111B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31-1-2021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DA91-43BA-464C-9710-F8775FC496F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16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1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E4F5C66-0C39-4249-9CD4-D28D7FF111B4}" type="datetimeFigureOut">
              <a:rPr lang="nl-N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31-1-2021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16EDA91-43BA-464C-9710-F8775FC496F5}" type="slidenum">
              <a:rPr lang="nl-N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607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0" r:id="rId1"/>
    <p:sldLayoutId id="2147484361" r:id="rId2"/>
    <p:sldLayoutId id="2147484362" r:id="rId3"/>
    <p:sldLayoutId id="2147484363" r:id="rId4"/>
    <p:sldLayoutId id="2147484364" r:id="rId5"/>
    <p:sldLayoutId id="2147484365" r:id="rId6"/>
    <p:sldLayoutId id="2147484366" r:id="rId7"/>
    <p:sldLayoutId id="2147484367" r:id="rId8"/>
    <p:sldLayoutId id="2147484368" r:id="rId9"/>
    <p:sldLayoutId id="2147484369" r:id="rId10"/>
    <p:sldLayoutId id="214748437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iskundekeuze.participoll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7"/>
          <a:stretch/>
        </p:blipFill>
        <p:spPr bwMode="auto">
          <a:xfrm>
            <a:off x="0" y="0"/>
            <a:ext cx="8995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99592" y="116632"/>
            <a:ext cx="8136904" cy="1583581"/>
          </a:xfrm>
        </p:spPr>
        <p:txBody>
          <a:bodyPr>
            <a:normAutofit/>
          </a:bodyPr>
          <a:lstStyle/>
          <a:p>
            <a:r>
              <a:rPr lang="nl-NL" sz="5400" b="1" dirty="0" smtClean="0">
                <a:solidFill>
                  <a:schemeClr val="accent6"/>
                </a:solidFill>
              </a:rPr>
              <a:t>Wiskunde in de bovenbouw</a:t>
            </a:r>
            <a:endParaRPr lang="nl-NL" sz="5400" b="1" dirty="0">
              <a:solidFill>
                <a:schemeClr val="accent6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422108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nl-NL" sz="3600" b="1" dirty="0" smtClean="0">
                <a:solidFill>
                  <a:prstClr val="black"/>
                </a:solidFill>
              </a:rPr>
              <a:t>Voorlichting </a:t>
            </a:r>
            <a:r>
              <a:rPr lang="nl-NL" sz="4000" b="1" dirty="0" smtClean="0">
                <a:solidFill>
                  <a:prstClr val="black"/>
                </a:solidFill>
              </a:rPr>
              <a:t>klas 3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nl-NL" sz="3600" b="1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3600" b="1" dirty="0" smtClean="0">
                <a:solidFill>
                  <a:prstClr val="black"/>
                </a:solidFill>
              </a:rPr>
              <a:t>Mevr. Assink</a:t>
            </a:r>
          </a:p>
        </p:txBody>
      </p:sp>
    </p:spTree>
    <p:extLst>
      <p:ext uri="{BB962C8B-B14F-4D97-AF65-F5344CB8AC3E}">
        <p14:creationId xmlns:p14="http://schemas.microsoft.com/office/powerpoint/2010/main" val="6718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1012867" y="229208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nl-NL" sz="4000" b="1" dirty="0" smtClean="0">
                <a:solidFill>
                  <a:schemeClr val="accent6"/>
                </a:solidFill>
              </a:rPr>
              <a:t>Voorbeelden verschil </a:t>
            </a:r>
            <a:r>
              <a:rPr lang="nl-NL" sz="4000" b="1" dirty="0" err="1" smtClean="0">
                <a:solidFill>
                  <a:schemeClr val="accent6"/>
                </a:solidFill>
              </a:rPr>
              <a:t>Wa</a:t>
            </a:r>
            <a:r>
              <a:rPr lang="nl-NL" sz="4000" b="1" dirty="0" smtClean="0">
                <a:solidFill>
                  <a:schemeClr val="accent6"/>
                </a:solidFill>
              </a:rPr>
              <a:t> en Wb</a:t>
            </a:r>
            <a:br>
              <a:rPr lang="nl-NL" sz="4000" b="1" dirty="0" smtClean="0">
                <a:solidFill>
                  <a:schemeClr val="accent6"/>
                </a:solidFill>
              </a:rPr>
            </a:br>
            <a:endParaRPr lang="nl-NL" sz="4000" b="1" dirty="0" smtClean="0">
              <a:solidFill>
                <a:schemeClr val="accent6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012867" y="1240054"/>
            <a:ext cx="4588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de volgende vergelijking op:</a:t>
            </a:r>
            <a:endParaRPr lang="nl-NL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/>
              <p:cNvSpPr txBox="1"/>
              <p:nvPr/>
            </p:nvSpPr>
            <p:spPr>
              <a:xfrm>
                <a:off x="1012867" y="1988840"/>
                <a:ext cx="4054315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nl-NL" sz="2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𝟐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𝒙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𝟔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nl-NL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nl-NL" sz="2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nl-NL" sz="2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𝟑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𝒙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nl-NL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kstvak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867" y="1988840"/>
                <a:ext cx="4054315" cy="4700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/>
              <p:cNvSpPr txBox="1"/>
              <p:nvPr/>
            </p:nvSpPr>
            <p:spPr>
              <a:xfrm>
                <a:off x="1012867" y="2458840"/>
                <a:ext cx="8210602" cy="3539430"/>
              </a:xfrm>
              <a:prstGeom prst="rect">
                <a:avLst/>
              </a:prstGeom>
              <a:noFill/>
            </p:spPr>
            <p:txBody>
              <a:bodyPr wrap="square" numCol="2" rtlCol="0">
                <a:spAutoFit/>
              </a:bodyPr>
              <a:lstStyle/>
              <a:p>
                <a:r>
                  <a:rPr lang="nl-NL" sz="2800" b="1" dirty="0" smtClean="0">
                    <a:solidFill>
                      <a:prstClr val="black"/>
                    </a:solidFill>
                  </a:rPr>
                  <a:t>Wiskunde A</a:t>
                </a:r>
              </a:p>
              <a:p>
                <a:r>
                  <a:rPr lang="nl-NL" sz="2800" b="1" dirty="0" smtClean="0">
                    <a:solidFill>
                      <a:prstClr val="black"/>
                    </a:solidFill>
                  </a:rPr>
                  <a:t>Functies invoeren in Grafische rekenmachine:</a:t>
                </a:r>
              </a:p>
              <a:p>
                <a:r>
                  <a:rPr lang="nl-NL" sz="2800" b="1" dirty="0" smtClean="0">
                    <a:solidFill>
                      <a:prstClr val="black"/>
                    </a:solidFill>
                  </a:rPr>
                  <a:t>Y1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nl-NL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nl-NL" sz="2800" b="1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nl-NL" sz="2800" b="1" i="1">
                        <a:solidFill>
                          <a:prstClr val="black"/>
                        </a:solidFill>
                        <a:latin typeface="Cambria Math"/>
                      </a:rPr>
                      <m:t>𝟐</m:t>
                    </m:r>
                    <m:r>
                      <a:rPr lang="nl-NL" sz="2800" b="1" i="1">
                        <a:solidFill>
                          <a:prstClr val="black"/>
                        </a:solidFill>
                        <a:latin typeface="Cambria Math"/>
                      </a:rPr>
                      <m:t>𝒙</m:t>
                    </m:r>
                    <m:r>
                      <a:rPr lang="nl-NL" sz="2800" b="1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nl-NL" sz="2800" b="1" i="1">
                        <a:solidFill>
                          <a:prstClr val="black"/>
                        </a:solidFill>
                        <a:latin typeface="Cambria Math"/>
                      </a:rPr>
                      <m:t>𝟔</m:t>
                    </m:r>
                  </m:oMath>
                </a14:m>
                <a:endParaRPr lang="nl-NL" sz="2800" b="1" dirty="0" smtClean="0">
                  <a:solidFill>
                    <a:prstClr val="black"/>
                  </a:solidFill>
                </a:endParaRPr>
              </a:p>
              <a:p>
                <a:r>
                  <a:rPr lang="nl-NL" sz="2800" b="1" dirty="0" smtClean="0">
                    <a:solidFill>
                      <a:prstClr val="black"/>
                    </a:solidFill>
                  </a:rPr>
                  <a:t>Y2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nl-NL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nl-NL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nl-NL" sz="2800" b="1" i="1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r>
                      <a:rPr lang="nl-NL" sz="2800" b="1" i="1">
                        <a:solidFill>
                          <a:prstClr val="black"/>
                        </a:solidFill>
                        <a:latin typeface="Cambria Math"/>
                      </a:rPr>
                      <m:t>𝟑</m:t>
                    </m:r>
                    <m:r>
                      <a:rPr lang="nl-NL" sz="2800" b="1" i="1">
                        <a:solidFill>
                          <a:prstClr val="black"/>
                        </a:solidFill>
                        <a:latin typeface="Cambria Math"/>
                      </a:rPr>
                      <m:t>𝒙</m:t>
                    </m:r>
                    <m:r>
                      <a:rPr lang="nl-NL" sz="2800" b="1" i="1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r>
                      <a:rPr lang="nl-NL" sz="2800" b="1" i="1" smtClean="0">
                        <a:solidFill>
                          <a:prstClr val="black"/>
                        </a:solidFill>
                        <a:latin typeface="Cambria Math"/>
                      </a:rPr>
                      <m:t>𝟖</m:t>
                    </m:r>
                  </m:oMath>
                </a14:m>
                <a:endParaRPr lang="nl-NL" sz="2800" b="1" dirty="0">
                  <a:solidFill>
                    <a:prstClr val="black"/>
                  </a:solidFill>
                </a:endParaRPr>
              </a:p>
              <a:p>
                <a:r>
                  <a:rPr lang="nl-NL" sz="2800" b="1" dirty="0" err="1" smtClean="0">
                    <a:solidFill>
                      <a:prstClr val="black"/>
                    </a:solidFill>
                  </a:rPr>
                  <a:t>Intersect</a:t>
                </a:r>
                <a:r>
                  <a:rPr lang="nl-NL" sz="2800" b="1" dirty="0" smtClean="0">
                    <a:solidFill>
                      <a:prstClr val="black"/>
                    </a:solidFill>
                  </a:rPr>
                  <a:t> geeft de coördinaten van de snijpunten</a:t>
                </a:r>
              </a:p>
              <a:p>
                <a:r>
                  <a:rPr lang="nl-NL" sz="2800" b="1" dirty="0" smtClean="0">
                    <a:solidFill>
                      <a:prstClr val="black"/>
                    </a:solidFill>
                  </a:rPr>
                  <a:t>      Wiskunde B</a:t>
                </a:r>
              </a:p>
              <a:p>
                <a:endParaRPr lang="nl-NL" sz="2800" b="1" dirty="0" smtClean="0">
                  <a:solidFill>
                    <a:prstClr val="black"/>
                  </a:solidFill>
                </a:endParaRPr>
              </a:p>
              <a:p>
                <a:endParaRPr lang="nl-NL" sz="2800" b="1" dirty="0">
                  <a:solidFill>
                    <a:prstClr val="black"/>
                  </a:solidFill>
                </a:endParaRPr>
              </a:p>
              <a:p>
                <a:endParaRPr lang="nl-NL" sz="2800" b="1" dirty="0" smtClean="0">
                  <a:solidFill>
                    <a:prstClr val="black"/>
                  </a:solidFill>
                </a:endParaRPr>
              </a:p>
              <a:p>
                <a:endParaRPr lang="nl-NL" sz="2800" b="1" dirty="0">
                  <a:solidFill>
                    <a:prstClr val="black"/>
                  </a:solidFill>
                </a:endParaRPr>
              </a:p>
              <a:p>
                <a:endParaRPr lang="nl-NL" sz="2800" b="1" dirty="0" smtClean="0">
                  <a:solidFill>
                    <a:prstClr val="black"/>
                  </a:solidFill>
                </a:endParaRPr>
              </a:p>
              <a:p>
                <a:endParaRPr lang="nl-NL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Tekstvak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867" y="2458840"/>
                <a:ext cx="8210602" cy="3539430"/>
              </a:xfrm>
              <a:prstGeom prst="rect">
                <a:avLst/>
              </a:prstGeom>
              <a:blipFill rotWithShape="0">
                <a:blip r:embed="rId3"/>
                <a:stretch>
                  <a:fillRect l="-1485" t="-1721" b="-430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/>
              <p:cNvSpPr txBox="1"/>
              <p:nvPr/>
            </p:nvSpPr>
            <p:spPr>
              <a:xfrm>
                <a:off x="5600982" y="3404611"/>
                <a:ext cx="2863797" cy="30636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nl-NL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nl-NL" sz="2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𝟓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𝒙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𝟏𝟒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nl-NL" sz="2400" b="1" dirty="0" smtClean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nl-NL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nl-NL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𝟓</m:t>
                      </m:r>
                      <m:r>
                        <a:rPr lang="nl-NL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𝒙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nl-NL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𝟏𝟒</m:t>
                      </m:r>
                      <m:r>
                        <a:rPr lang="nl-NL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nl-NL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nl-NL" sz="2400" b="1" dirty="0" smtClean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𝒙</m:t>
                      </m:r>
                      <m:r>
                        <a:rPr lang="nl-NL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𝟐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)(</m:t>
                      </m:r>
                      <m:r>
                        <a:rPr lang="nl-NL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𝒙</m:t>
                      </m:r>
                      <m:r>
                        <a:rPr lang="nl-NL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𝟕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)=</m:t>
                      </m:r>
                      <m:r>
                        <a:rPr lang="nl-NL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nl-NL" sz="2400" b="1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𝒙</m:t>
                      </m:r>
                      <m:r>
                        <a:rPr lang="nl-NL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𝟐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𝒐𝒇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𝒙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nl-NL" sz="2400" b="1" dirty="0">
                  <a:solidFill>
                    <a:prstClr val="black"/>
                  </a:solidFill>
                </a:endParaRPr>
              </a:p>
              <a:p>
                <a:endParaRPr lang="nl-NL" sz="2400" b="1" dirty="0" smtClean="0">
                  <a:solidFill>
                    <a:prstClr val="black"/>
                  </a:solidFill>
                </a:endParaRPr>
              </a:p>
              <a:p>
                <a:endParaRPr lang="nl-NL" sz="2400" b="1" dirty="0" smtClean="0">
                  <a:solidFill>
                    <a:prstClr val="black"/>
                  </a:solidFill>
                </a:endParaRPr>
              </a:p>
              <a:p>
                <a:endParaRPr lang="nl-NL" sz="2400" b="1" dirty="0" smtClean="0">
                  <a:solidFill>
                    <a:prstClr val="black"/>
                  </a:solidFill>
                </a:endParaRPr>
              </a:p>
              <a:p>
                <a:endParaRPr lang="nl-NL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Tekstvak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982" y="3404611"/>
                <a:ext cx="2863797" cy="306365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7"/>
          <a:stretch/>
        </p:blipFill>
        <p:spPr bwMode="auto">
          <a:xfrm>
            <a:off x="0" y="0"/>
            <a:ext cx="8995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968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941288" y="116632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sz="4000" b="1" dirty="0" smtClean="0">
                <a:solidFill>
                  <a:schemeClr val="accent6"/>
                </a:solidFill>
              </a:rPr>
              <a:t>Welke wiskunde past bij jou?</a:t>
            </a:r>
          </a:p>
        </p:txBody>
      </p:sp>
      <p:sp>
        <p:nvSpPr>
          <p:cNvPr id="2" name="Rechthoek 1"/>
          <p:cNvSpPr/>
          <p:nvPr/>
        </p:nvSpPr>
        <p:spPr>
          <a:xfrm>
            <a:off x="911622" y="908720"/>
            <a:ext cx="8556922" cy="674030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4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Wiskunde A/C </a:t>
            </a:r>
            <a:endParaRPr lang="nl-NL" sz="2400" b="1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nl-NL" sz="24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nl-NL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Hoe oplossen?</a:t>
            </a:r>
          </a:p>
          <a:p>
            <a:pPr>
              <a:lnSpc>
                <a:spcPct val="150000"/>
              </a:lnSpc>
            </a:pPr>
            <a:r>
              <a:rPr lang="nl-NL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Ik reken goed met cijfers</a:t>
            </a:r>
          </a:p>
          <a:p>
            <a:pPr>
              <a:lnSpc>
                <a:spcPct val="150000"/>
              </a:lnSpc>
            </a:pPr>
            <a:r>
              <a:rPr lang="nl-NL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Ik kan goed regels leren</a:t>
            </a:r>
          </a:p>
          <a:p>
            <a:pPr>
              <a:lnSpc>
                <a:spcPct val="150000"/>
              </a:lnSpc>
            </a:pPr>
            <a:r>
              <a:rPr lang="nl-NL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Ik ben creatief met taal</a:t>
            </a:r>
          </a:p>
          <a:p>
            <a:pPr>
              <a:lnSpc>
                <a:spcPct val="150000"/>
              </a:lnSpc>
            </a:pPr>
            <a:r>
              <a:rPr lang="nl-NL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Ik kan goed </a:t>
            </a:r>
            <a:r>
              <a:rPr lang="nl-NL" sz="24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teksten                  </a:t>
            </a:r>
            <a:endParaRPr lang="nl-NL" sz="24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nl-NL" sz="24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interpreteren</a:t>
            </a:r>
            <a:endParaRPr lang="nl-NL" sz="24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nl-NL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Ruimtelijk inzicht : </a:t>
            </a:r>
            <a:r>
              <a:rPr lang="nl-NL" sz="24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nee/ja</a:t>
            </a:r>
            <a:endParaRPr lang="nl-NL" sz="24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nl-NL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Praktisch</a:t>
            </a:r>
          </a:p>
          <a:p>
            <a:pPr>
              <a:lnSpc>
                <a:spcPct val="150000"/>
              </a:lnSpc>
            </a:pPr>
            <a:endParaRPr lang="nl-NL" sz="240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l-NL" sz="240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l-NL" sz="24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nl-NL" sz="24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Wiskunde </a:t>
            </a:r>
            <a:r>
              <a:rPr lang="nl-NL" sz="24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>
              <a:lnSpc>
                <a:spcPct val="150000"/>
              </a:lnSpc>
            </a:pPr>
            <a:r>
              <a:rPr lang="nl-NL" sz="24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nl-NL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Waarom zo oplossen?</a:t>
            </a:r>
          </a:p>
          <a:p>
            <a:pPr>
              <a:lnSpc>
                <a:spcPct val="150000"/>
              </a:lnSpc>
            </a:pPr>
            <a:r>
              <a:rPr lang="nl-NL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Ik reken goed met letters</a:t>
            </a:r>
          </a:p>
          <a:p>
            <a:pPr>
              <a:lnSpc>
                <a:spcPct val="150000"/>
              </a:lnSpc>
            </a:pPr>
            <a:r>
              <a:rPr lang="nl-NL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Voor wiskunde leer je niet</a:t>
            </a:r>
          </a:p>
          <a:p>
            <a:pPr marL="179388" indent="-179388">
              <a:lnSpc>
                <a:spcPct val="150000"/>
              </a:lnSpc>
            </a:pPr>
            <a:r>
              <a:rPr lang="nl-NL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Ik </a:t>
            </a:r>
            <a:r>
              <a:rPr lang="nl-NL" sz="24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graag </a:t>
            </a:r>
            <a:r>
              <a:rPr lang="nl-NL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logische </a:t>
            </a:r>
            <a:r>
              <a:rPr lang="nl-NL" sz="24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problemen op</a:t>
            </a:r>
            <a:endParaRPr lang="nl-NL" sz="24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nl-NL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Tekst is </a:t>
            </a:r>
            <a:r>
              <a:rPr lang="nl-NL" sz="24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overbodige ballast</a:t>
            </a:r>
            <a:endParaRPr lang="nl-NL" sz="24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nl-NL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Ruimtelijk inzicht: ja</a:t>
            </a:r>
          </a:p>
          <a:p>
            <a:pPr>
              <a:lnSpc>
                <a:spcPct val="150000"/>
              </a:lnSpc>
            </a:pPr>
            <a:r>
              <a:rPr lang="nl-NL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Abstract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7"/>
          <a:stretch/>
        </p:blipFill>
        <p:spPr bwMode="auto">
          <a:xfrm>
            <a:off x="0" y="0"/>
            <a:ext cx="8995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801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81572" y="1259175"/>
            <a:ext cx="80391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50000"/>
              </a:lnSpc>
              <a:buFontTx/>
              <a:buChar char="•"/>
              <a:tabLst>
                <a:tab pos="449263" algn="l"/>
              </a:tabLst>
            </a:pPr>
            <a:r>
              <a:rPr lang="en-US" altLang="nl-NL" sz="2400" dirty="0" smtClean="0">
                <a:solidFill>
                  <a:srgbClr val="1F497D"/>
                </a:solidFill>
              </a:rPr>
              <a:t> 	</a:t>
            </a:r>
            <a:r>
              <a:rPr lang="en-US" altLang="nl-NL" sz="2400" b="1" dirty="0" err="1" smtClean="0">
                <a:solidFill>
                  <a:srgbClr val="1F497D"/>
                </a:solidFill>
              </a:rPr>
              <a:t>Vanaf</a:t>
            </a:r>
            <a:r>
              <a:rPr lang="en-US" altLang="nl-NL" sz="2400" b="1" dirty="0" smtClean="0">
                <a:solidFill>
                  <a:srgbClr val="1F497D"/>
                </a:solidFill>
              </a:rPr>
              <a:t> 2015-2016 </a:t>
            </a:r>
            <a:r>
              <a:rPr lang="en-US" altLang="nl-NL" sz="2400" b="1" dirty="0" err="1" smtClean="0">
                <a:solidFill>
                  <a:srgbClr val="1F497D"/>
                </a:solidFill>
              </a:rPr>
              <a:t>nieuw</a:t>
            </a:r>
            <a:r>
              <a:rPr lang="en-US" altLang="nl-NL" sz="2400" b="1" dirty="0" smtClean="0">
                <a:solidFill>
                  <a:srgbClr val="1F497D"/>
                </a:solidFill>
              </a:rPr>
              <a:t> </a:t>
            </a:r>
            <a:r>
              <a:rPr lang="en-US" altLang="nl-NL" sz="2400" b="1" dirty="0" err="1" smtClean="0">
                <a:solidFill>
                  <a:srgbClr val="1F497D"/>
                </a:solidFill>
              </a:rPr>
              <a:t>examenprogramma</a:t>
            </a:r>
            <a:endParaRPr lang="en-US" altLang="nl-NL" sz="2400" b="1" dirty="0" smtClean="0">
              <a:solidFill>
                <a:srgbClr val="1F497D"/>
              </a:solidFill>
            </a:endParaRPr>
          </a:p>
          <a:p>
            <a:pPr>
              <a:lnSpc>
                <a:spcPct val="150000"/>
              </a:lnSpc>
              <a:buFontTx/>
              <a:buChar char="•"/>
              <a:tabLst>
                <a:tab pos="449263" algn="l"/>
              </a:tabLst>
            </a:pPr>
            <a:r>
              <a:rPr lang="en-US" altLang="nl-NL" sz="2400" b="1" dirty="0">
                <a:solidFill>
                  <a:srgbClr val="1F497D"/>
                </a:solidFill>
              </a:rPr>
              <a:t> </a:t>
            </a:r>
            <a:r>
              <a:rPr lang="en-US" altLang="nl-NL" sz="2400" b="1" dirty="0" smtClean="0">
                <a:solidFill>
                  <a:srgbClr val="1F497D"/>
                </a:solidFill>
              </a:rPr>
              <a:t>	Minder overlap </a:t>
            </a:r>
            <a:r>
              <a:rPr lang="en-US" altLang="nl-NL" sz="2400" b="1" dirty="0" err="1" smtClean="0">
                <a:solidFill>
                  <a:srgbClr val="1F497D"/>
                </a:solidFill>
              </a:rPr>
              <a:t>tussen</a:t>
            </a:r>
            <a:r>
              <a:rPr lang="en-US" altLang="nl-NL" sz="2400" b="1" dirty="0" smtClean="0">
                <a:solidFill>
                  <a:srgbClr val="1F497D"/>
                </a:solidFill>
              </a:rPr>
              <a:t> </a:t>
            </a:r>
            <a:r>
              <a:rPr lang="en-US" altLang="nl-NL" sz="2400" b="1" dirty="0" err="1" smtClean="0">
                <a:solidFill>
                  <a:srgbClr val="1F497D"/>
                </a:solidFill>
              </a:rPr>
              <a:t>wiskunde</a:t>
            </a:r>
            <a:r>
              <a:rPr lang="en-US" altLang="nl-NL" sz="2400" b="1" dirty="0" smtClean="0">
                <a:solidFill>
                  <a:srgbClr val="1F497D"/>
                </a:solidFill>
              </a:rPr>
              <a:t> A en C, </a:t>
            </a:r>
            <a:r>
              <a:rPr lang="en-US" altLang="nl-NL" sz="2400" b="1" dirty="0">
                <a:solidFill>
                  <a:srgbClr val="1F497D"/>
                </a:solidFill>
              </a:rPr>
              <a:t>	</a:t>
            </a:r>
            <a:endParaRPr lang="en-US" altLang="nl-NL" sz="2400" b="1" dirty="0" smtClean="0">
              <a:solidFill>
                <a:srgbClr val="1F497D"/>
              </a:solidFill>
            </a:endParaRPr>
          </a:p>
          <a:p>
            <a:pPr>
              <a:lnSpc>
                <a:spcPct val="150000"/>
              </a:lnSpc>
              <a:buFontTx/>
              <a:buChar char="•"/>
              <a:tabLst>
                <a:tab pos="449263" algn="l"/>
              </a:tabLst>
            </a:pPr>
            <a:r>
              <a:rPr lang="en-US" altLang="nl-NL" sz="2400" b="1" dirty="0" smtClean="0">
                <a:solidFill>
                  <a:srgbClr val="1F497D"/>
                </a:solidFill>
              </a:rPr>
              <a:t> 	</a:t>
            </a:r>
            <a:r>
              <a:rPr lang="en-US" altLang="nl-NL" sz="2400" b="1" dirty="0" err="1" smtClean="0">
                <a:solidFill>
                  <a:srgbClr val="1F497D"/>
                </a:solidFill>
              </a:rPr>
              <a:t>Nauwelijks</a:t>
            </a:r>
            <a:r>
              <a:rPr lang="en-US" altLang="nl-NL" sz="2400" b="1" dirty="0" smtClean="0">
                <a:solidFill>
                  <a:srgbClr val="1F497D"/>
                </a:solidFill>
              </a:rPr>
              <a:t> </a:t>
            </a:r>
            <a:r>
              <a:rPr lang="en-US" altLang="nl-NL" sz="2400" b="1" dirty="0">
                <a:solidFill>
                  <a:srgbClr val="1F497D"/>
                </a:solidFill>
              </a:rPr>
              <a:t>overlap </a:t>
            </a:r>
            <a:r>
              <a:rPr lang="en-US" altLang="nl-NL" sz="2400" b="1" dirty="0" err="1">
                <a:solidFill>
                  <a:srgbClr val="1F497D"/>
                </a:solidFill>
              </a:rPr>
              <a:t>programma</a:t>
            </a:r>
            <a:r>
              <a:rPr lang="en-US" altLang="nl-NL" sz="2400" b="1" dirty="0">
                <a:solidFill>
                  <a:srgbClr val="1F497D"/>
                </a:solidFill>
              </a:rPr>
              <a:t> </a:t>
            </a:r>
            <a:r>
              <a:rPr lang="en-US" altLang="nl-NL" sz="2400" b="1" dirty="0" err="1">
                <a:solidFill>
                  <a:srgbClr val="1F497D"/>
                </a:solidFill>
              </a:rPr>
              <a:t>wiskunde</a:t>
            </a:r>
            <a:r>
              <a:rPr lang="en-US" altLang="nl-NL" sz="2400" b="1" dirty="0">
                <a:solidFill>
                  <a:srgbClr val="1F497D"/>
                </a:solidFill>
              </a:rPr>
              <a:t> A/C en  	</a:t>
            </a:r>
            <a:r>
              <a:rPr lang="en-US" altLang="nl-NL" sz="2400" b="1" dirty="0" err="1">
                <a:solidFill>
                  <a:srgbClr val="1F497D"/>
                </a:solidFill>
              </a:rPr>
              <a:t>wiskunde</a:t>
            </a:r>
            <a:r>
              <a:rPr lang="en-US" altLang="nl-NL" sz="2400" b="1" dirty="0">
                <a:solidFill>
                  <a:srgbClr val="1F497D"/>
                </a:solidFill>
              </a:rPr>
              <a:t> B</a:t>
            </a:r>
            <a:r>
              <a:rPr lang="en-US" altLang="nl-NL" b="1" dirty="0">
                <a:solidFill>
                  <a:srgbClr val="1F497D"/>
                </a:solidFill>
              </a:rPr>
              <a:t> </a:t>
            </a:r>
          </a:p>
          <a:p>
            <a:pPr>
              <a:lnSpc>
                <a:spcPct val="150000"/>
              </a:lnSpc>
              <a:buFontTx/>
              <a:buChar char="•"/>
              <a:tabLst>
                <a:tab pos="449263" algn="l"/>
              </a:tabLst>
            </a:pPr>
            <a:r>
              <a:rPr lang="en-US" altLang="nl-NL" sz="2400" b="1" dirty="0">
                <a:solidFill>
                  <a:srgbClr val="1F497D"/>
                </a:solidFill>
              </a:rPr>
              <a:t> 	</a:t>
            </a:r>
            <a:r>
              <a:rPr lang="en-US" altLang="nl-NL" sz="2400" b="1" dirty="0" err="1">
                <a:solidFill>
                  <a:srgbClr val="1F497D"/>
                </a:solidFill>
              </a:rPr>
              <a:t>Overstap</a:t>
            </a:r>
            <a:r>
              <a:rPr lang="en-US" altLang="nl-NL" sz="2400" b="1" dirty="0">
                <a:solidFill>
                  <a:srgbClr val="1F497D"/>
                </a:solidFill>
              </a:rPr>
              <a:t> </a:t>
            </a:r>
            <a:r>
              <a:rPr lang="en-US" altLang="nl-NL" sz="2400" b="1" dirty="0" err="1">
                <a:solidFill>
                  <a:srgbClr val="1F497D"/>
                </a:solidFill>
              </a:rPr>
              <a:t>wiskunde</a:t>
            </a:r>
            <a:r>
              <a:rPr lang="en-US" altLang="nl-NL" sz="2400" b="1" dirty="0">
                <a:solidFill>
                  <a:srgbClr val="1F497D"/>
                </a:solidFill>
              </a:rPr>
              <a:t> A/</a:t>
            </a:r>
            <a:r>
              <a:rPr lang="en-US" altLang="nl-NL" sz="2400" b="1" dirty="0" err="1">
                <a:solidFill>
                  <a:srgbClr val="1F497D"/>
                </a:solidFill>
              </a:rPr>
              <a:t>C</a:t>
            </a:r>
            <a:r>
              <a:rPr lang="en-US" altLang="nl-NL" sz="2400" b="1" dirty="0" err="1">
                <a:solidFill>
                  <a:srgbClr val="1F497D"/>
                </a:solidFill>
                <a:sym typeface="Wingdings 3" pitchFamily="18" charset="2"/>
              </a:rPr>
              <a:t></a:t>
            </a:r>
            <a:r>
              <a:rPr lang="en-US" altLang="nl-NL" sz="2400" b="1" dirty="0" err="1">
                <a:solidFill>
                  <a:srgbClr val="1F497D"/>
                </a:solidFill>
              </a:rPr>
              <a:t>wiskunde</a:t>
            </a:r>
            <a:r>
              <a:rPr lang="en-US" altLang="nl-NL" sz="2400" b="1" dirty="0">
                <a:solidFill>
                  <a:srgbClr val="1F497D"/>
                </a:solidFill>
              </a:rPr>
              <a:t> B </a:t>
            </a:r>
            <a:r>
              <a:rPr lang="en-US" altLang="nl-NL" sz="2400" b="1" dirty="0" err="1" smtClean="0">
                <a:solidFill>
                  <a:srgbClr val="1F497D"/>
                </a:solidFill>
              </a:rPr>
              <a:t>moeilijk</a:t>
            </a:r>
            <a:endParaRPr lang="en-US" altLang="nl-NL" sz="2400" b="1" dirty="0" smtClean="0">
              <a:solidFill>
                <a:srgbClr val="1F497D"/>
              </a:solidFill>
            </a:endParaRPr>
          </a:p>
          <a:p>
            <a:pPr marL="452438" indent="-452438">
              <a:lnSpc>
                <a:spcPct val="150000"/>
              </a:lnSpc>
              <a:buFontTx/>
              <a:buChar char="•"/>
              <a:tabLst>
                <a:tab pos="452438" algn="l"/>
              </a:tabLst>
            </a:pPr>
            <a:r>
              <a:rPr lang="en-US" altLang="nl-NL" sz="2400" b="1" dirty="0" err="1" smtClean="0">
                <a:solidFill>
                  <a:srgbClr val="1F497D"/>
                </a:solidFill>
              </a:rPr>
              <a:t>Wiskunde</a:t>
            </a:r>
            <a:r>
              <a:rPr lang="en-US" altLang="nl-NL" sz="2400" b="1" dirty="0" smtClean="0">
                <a:solidFill>
                  <a:srgbClr val="1F497D"/>
                </a:solidFill>
              </a:rPr>
              <a:t> is </a:t>
            </a:r>
            <a:r>
              <a:rPr lang="en-US" altLang="nl-NL" sz="2400" b="1" dirty="0" err="1" smtClean="0">
                <a:solidFill>
                  <a:srgbClr val="1F497D"/>
                </a:solidFill>
              </a:rPr>
              <a:t>een</a:t>
            </a:r>
            <a:r>
              <a:rPr lang="en-US" altLang="nl-NL" sz="2400" b="1" dirty="0" smtClean="0">
                <a:solidFill>
                  <a:srgbClr val="1F497D"/>
                </a:solidFill>
              </a:rPr>
              <a:t> </a:t>
            </a:r>
            <a:r>
              <a:rPr lang="en-US" altLang="nl-NL" sz="2400" b="1" dirty="0" err="1" smtClean="0">
                <a:solidFill>
                  <a:srgbClr val="1F497D"/>
                </a:solidFill>
              </a:rPr>
              <a:t>kernvak</a:t>
            </a:r>
            <a:r>
              <a:rPr lang="en-US" altLang="nl-NL" sz="2400" b="1" dirty="0" smtClean="0">
                <a:solidFill>
                  <a:srgbClr val="1F497D"/>
                </a:solidFill>
              </a:rPr>
              <a:t> (</a:t>
            </a:r>
            <a:r>
              <a:rPr lang="en-US" altLang="nl-NL" sz="2400" b="1" dirty="0" err="1" smtClean="0">
                <a:solidFill>
                  <a:srgbClr val="1F497D"/>
                </a:solidFill>
              </a:rPr>
              <a:t>minimaal</a:t>
            </a:r>
            <a:r>
              <a:rPr lang="en-US" altLang="nl-NL" sz="2400" b="1" dirty="0" smtClean="0">
                <a:solidFill>
                  <a:srgbClr val="1F497D"/>
                </a:solidFill>
              </a:rPr>
              <a:t> 5 op </a:t>
            </a:r>
            <a:r>
              <a:rPr lang="en-US" altLang="nl-NL" sz="2400" b="1" dirty="0" err="1" smtClean="0">
                <a:solidFill>
                  <a:srgbClr val="1F497D"/>
                </a:solidFill>
              </a:rPr>
              <a:t>eindlijst</a:t>
            </a:r>
            <a:r>
              <a:rPr lang="en-US" altLang="nl-NL" sz="2400" b="1" dirty="0" smtClean="0">
                <a:solidFill>
                  <a:srgbClr val="1F497D"/>
                </a:solidFill>
              </a:rPr>
              <a:t>, </a:t>
            </a:r>
            <a:r>
              <a:rPr lang="en-US" altLang="nl-NL" sz="2400" b="1" dirty="0" err="1" smtClean="0">
                <a:solidFill>
                  <a:srgbClr val="1F497D"/>
                </a:solidFill>
              </a:rPr>
              <a:t>maximaal</a:t>
            </a:r>
            <a:r>
              <a:rPr lang="en-US" altLang="nl-NL" sz="2400" b="1" dirty="0" smtClean="0">
                <a:solidFill>
                  <a:srgbClr val="1F497D"/>
                </a:solidFill>
              </a:rPr>
              <a:t> </a:t>
            </a:r>
            <a:r>
              <a:rPr lang="en-US" altLang="nl-NL" sz="2400" b="1" dirty="0" err="1" smtClean="0">
                <a:solidFill>
                  <a:srgbClr val="1F497D"/>
                </a:solidFill>
              </a:rPr>
              <a:t>één</a:t>
            </a:r>
            <a:r>
              <a:rPr lang="en-US" altLang="nl-NL" sz="2400" b="1" dirty="0" smtClean="0">
                <a:solidFill>
                  <a:srgbClr val="1F497D"/>
                </a:solidFill>
              </a:rPr>
              <a:t> 5 op En, Ne, Wi)</a:t>
            </a:r>
          </a:p>
          <a:p>
            <a:pPr>
              <a:lnSpc>
                <a:spcPct val="150000"/>
              </a:lnSpc>
              <a:buFontTx/>
              <a:buChar char="•"/>
              <a:tabLst>
                <a:tab pos="449263" algn="l"/>
              </a:tabLst>
            </a:pPr>
            <a:r>
              <a:rPr lang="en-US" altLang="nl-NL" sz="2400" b="1" dirty="0">
                <a:solidFill>
                  <a:srgbClr val="1F497D"/>
                </a:solidFill>
              </a:rPr>
              <a:t> </a:t>
            </a:r>
            <a:r>
              <a:rPr lang="en-US" altLang="nl-NL" sz="2400" b="1" dirty="0" smtClean="0">
                <a:solidFill>
                  <a:srgbClr val="1F497D"/>
                </a:solidFill>
              </a:rPr>
              <a:t>	</a:t>
            </a:r>
            <a:r>
              <a:rPr lang="en-US" altLang="nl-NL" sz="2400" b="1" dirty="0" err="1" smtClean="0">
                <a:solidFill>
                  <a:srgbClr val="1F497D"/>
                </a:solidFill>
              </a:rPr>
              <a:t>Kies</a:t>
            </a:r>
            <a:r>
              <a:rPr lang="en-US" altLang="nl-NL" sz="2400" b="1" dirty="0" smtClean="0">
                <a:solidFill>
                  <a:srgbClr val="1F497D"/>
                </a:solidFill>
              </a:rPr>
              <a:t> de </a:t>
            </a:r>
            <a:r>
              <a:rPr lang="en-US" altLang="nl-NL" sz="2400" b="1" dirty="0" err="1" smtClean="0">
                <a:solidFill>
                  <a:srgbClr val="1F497D"/>
                </a:solidFill>
              </a:rPr>
              <a:t>wiskunde</a:t>
            </a:r>
            <a:r>
              <a:rPr lang="en-US" altLang="nl-NL" sz="2400" b="1" dirty="0" smtClean="0">
                <a:solidFill>
                  <a:srgbClr val="1F497D"/>
                </a:solidFill>
              </a:rPr>
              <a:t> die </a:t>
            </a:r>
            <a:r>
              <a:rPr lang="en-US" altLang="nl-NL" sz="2400" b="1" dirty="0" err="1" smtClean="0">
                <a:solidFill>
                  <a:srgbClr val="1F497D"/>
                </a:solidFill>
              </a:rPr>
              <a:t>bij</a:t>
            </a:r>
            <a:r>
              <a:rPr lang="en-US" altLang="nl-NL" sz="2400" b="1" dirty="0" smtClean="0">
                <a:solidFill>
                  <a:srgbClr val="1F497D"/>
                </a:solidFill>
              </a:rPr>
              <a:t> je (</a:t>
            </a:r>
            <a:r>
              <a:rPr lang="en-US" altLang="nl-NL" sz="2400" b="1" dirty="0" err="1" smtClean="0">
                <a:solidFill>
                  <a:srgbClr val="1F497D"/>
                </a:solidFill>
              </a:rPr>
              <a:t>profiel</a:t>
            </a:r>
            <a:r>
              <a:rPr lang="en-US" altLang="nl-NL" sz="2400" b="1" dirty="0" smtClean="0">
                <a:solidFill>
                  <a:srgbClr val="1F497D"/>
                </a:solidFill>
              </a:rPr>
              <a:t>) past!</a:t>
            </a:r>
          </a:p>
          <a:p>
            <a:pPr>
              <a:tabLst>
                <a:tab pos="449263" algn="l"/>
              </a:tabLst>
            </a:pPr>
            <a:endParaRPr lang="en-US" altLang="nl-NL" sz="2400" b="1" dirty="0" smtClean="0">
              <a:solidFill>
                <a:srgbClr val="1F497D"/>
              </a:solidFill>
            </a:endParaRPr>
          </a:p>
        </p:txBody>
      </p:sp>
      <p:sp>
        <p:nvSpPr>
          <p:cNvPr id="13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nl-NL" sz="4000" dirty="0" smtClean="0">
                <a:solidFill>
                  <a:schemeClr val="accent6"/>
                </a:solidFill>
              </a:rPr>
              <a:t>Belangrijke punten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7"/>
          <a:stretch/>
        </p:blipFill>
        <p:spPr bwMode="auto">
          <a:xfrm>
            <a:off x="0" y="0"/>
            <a:ext cx="8995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386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917848" y="215528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nl-NL" sz="4000" b="1" dirty="0" smtClean="0">
                <a:solidFill>
                  <a:schemeClr val="accent6"/>
                </a:solidFill>
              </a:rPr>
              <a:t>Keuze maken</a:t>
            </a:r>
            <a:br>
              <a:rPr lang="nl-NL" sz="4000" b="1" dirty="0" smtClean="0">
                <a:solidFill>
                  <a:schemeClr val="accent6"/>
                </a:solidFill>
              </a:rPr>
            </a:br>
            <a:endParaRPr lang="nl-NL" sz="4000" b="1" dirty="0" smtClean="0">
              <a:solidFill>
                <a:schemeClr val="accent6"/>
              </a:solidFill>
            </a:endParaRPr>
          </a:p>
        </p:txBody>
      </p:sp>
      <p:sp>
        <p:nvSpPr>
          <p:cNvPr id="14" name="Rectangle 3"/>
          <p:cNvSpPr txBox="1">
            <a:spLocks noRot="1" noChangeArrowheads="1"/>
          </p:cNvSpPr>
          <p:nvPr/>
        </p:nvSpPr>
        <p:spPr bwMode="auto">
          <a:xfrm>
            <a:off x="917848" y="1358528"/>
            <a:ext cx="777686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algn="l" eaLnBrk="1" hangingPunct="1">
              <a:defRPr/>
            </a:pPr>
            <a:r>
              <a:rPr lang="nl-NL" sz="2400" kern="0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Overleg met je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nl-NL" sz="2400" kern="0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Wiskundedocent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nl-NL" sz="2400" kern="0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advies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nl-NL" sz="2400" kern="0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Decaan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nl-NL" sz="2400" kern="0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Studiekeuze – profiel - wiskunde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nl-NL" sz="2400" kern="0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Ouders</a:t>
            </a:r>
            <a:br>
              <a:rPr lang="nl-NL" sz="2400" kern="0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400" kern="0" dirty="0" smtClean="0">
              <a:solidFill>
                <a:srgbClr val="1F497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7"/>
          <a:stretch/>
        </p:blipFill>
        <p:spPr bwMode="auto">
          <a:xfrm>
            <a:off x="0" y="0"/>
            <a:ext cx="8995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619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90600" y="685800"/>
            <a:ext cx="7434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nl-NL" altLang="nl-NL" sz="2400" b="1" dirty="0">
                <a:solidFill>
                  <a:srgbClr val="1F497D"/>
                </a:solidFill>
              </a:rPr>
              <a:t>Wiskunde A, B of </a:t>
            </a:r>
            <a:r>
              <a:rPr lang="nl-NL" altLang="nl-NL" sz="2400" b="1" dirty="0" smtClean="0">
                <a:solidFill>
                  <a:srgbClr val="1F497D"/>
                </a:solidFill>
              </a:rPr>
              <a:t>C…</a:t>
            </a:r>
            <a:endParaRPr lang="nl-NL" altLang="nl-NL" sz="2400" b="1" dirty="0">
              <a:solidFill>
                <a:srgbClr val="1F497D"/>
              </a:solidFill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1104900" y="4191000"/>
            <a:ext cx="8039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nl-NL" altLang="nl-NL" sz="2400" b="1" dirty="0">
                <a:solidFill>
                  <a:srgbClr val="1F497D"/>
                </a:solidFill>
              </a:rPr>
              <a:t>Ga niet gokken, denk goed na,</a:t>
            </a:r>
          </a:p>
          <a:p>
            <a:r>
              <a:rPr lang="nl-NL" altLang="nl-NL" sz="2400" b="1" dirty="0">
                <a:solidFill>
                  <a:srgbClr val="1F497D"/>
                </a:solidFill>
              </a:rPr>
              <a:t>het is bepalend voor je </a:t>
            </a:r>
            <a:r>
              <a:rPr lang="en-US" altLang="nl-NL" sz="2400" b="1" dirty="0" err="1">
                <a:solidFill>
                  <a:srgbClr val="1F497D"/>
                </a:solidFill>
              </a:rPr>
              <a:t>toekomst</a:t>
            </a:r>
            <a:r>
              <a:rPr lang="en-US" altLang="nl-NL" sz="2400" b="1" dirty="0">
                <a:solidFill>
                  <a:srgbClr val="1F497D"/>
                </a:solidFill>
              </a:rPr>
              <a:t>!!</a:t>
            </a:r>
            <a:endParaRPr lang="nl-NL" altLang="nl-NL" sz="2400" b="1" dirty="0">
              <a:solidFill>
                <a:srgbClr val="1F497D"/>
              </a:solidFill>
            </a:endParaRPr>
          </a:p>
        </p:txBody>
      </p:sp>
      <p:grpSp>
        <p:nvGrpSpPr>
          <p:cNvPr id="19" name="Group 27"/>
          <p:cNvGrpSpPr>
            <a:grpSpLocks/>
          </p:cNvGrpSpPr>
          <p:nvPr/>
        </p:nvGrpSpPr>
        <p:grpSpPr bwMode="auto">
          <a:xfrm>
            <a:off x="2209800" y="1295400"/>
            <a:ext cx="2895600" cy="2743200"/>
            <a:chOff x="1392" y="816"/>
            <a:chExt cx="1728" cy="1680"/>
          </a:xfrm>
        </p:grpSpPr>
        <p:pic>
          <p:nvPicPr>
            <p:cNvPr id="20" name="Picture 18" descr="MM900336966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816"/>
              <a:ext cx="1680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1968" y="1344"/>
              <a:ext cx="28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endParaRPr lang="nl-NL" altLang="nl-NL" kern="0" smtClean="0">
                <a:solidFill>
                  <a:srgbClr val="000000"/>
                </a:solidFill>
              </a:endParaRP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968" y="1344"/>
              <a:ext cx="288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altLang="nl-NL" sz="2800" b="1" kern="0" smtClean="0">
                  <a:solidFill>
                    <a:srgbClr val="FFFF00"/>
                  </a:solidFill>
                </a:rPr>
                <a:t>C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2544" y="1536"/>
              <a:ext cx="288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altLang="nl-NL" sz="2800" b="1" kern="0" smtClean="0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2880" y="2160"/>
              <a:ext cx="14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altLang="nl-NL" sz="2800" b="1" kern="0" smtClean="0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392" y="1392"/>
              <a:ext cx="288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altLang="nl-NL" sz="2800" b="1" kern="0" smtClean="0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1632" y="1296"/>
              <a:ext cx="288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altLang="nl-NL" sz="2800" b="1" kern="0" smtClean="0">
                  <a:solidFill>
                    <a:srgbClr val="99FF66"/>
                  </a:solidFill>
                </a:rPr>
                <a:t>B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2304" y="1392"/>
              <a:ext cx="288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altLang="nl-NL" sz="2800" b="1" kern="0" smtClean="0">
                  <a:solidFill>
                    <a:srgbClr val="99FF66"/>
                  </a:solidFill>
                </a:rPr>
                <a:t>B</a:t>
              </a: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2784" y="1824"/>
              <a:ext cx="288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altLang="nl-NL" sz="2800" b="1" kern="0" smtClean="0">
                  <a:solidFill>
                    <a:srgbClr val="99FF66"/>
                  </a:solidFill>
                </a:rPr>
                <a:t>B</a:t>
              </a:r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7"/>
          <a:stretch/>
        </p:blipFill>
        <p:spPr bwMode="auto">
          <a:xfrm>
            <a:off x="0" y="0"/>
            <a:ext cx="8995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436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7"/>
          <a:stretch/>
        </p:blipFill>
        <p:spPr bwMode="auto">
          <a:xfrm>
            <a:off x="0" y="0"/>
            <a:ext cx="8995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Afbeeldingsresultaat voor strip wiskun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2891"/>
            <a:ext cx="5544616" cy="659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39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755576" y="1916832"/>
            <a:ext cx="7416824" cy="1752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nl-NL" sz="3600" b="1" dirty="0" smtClean="0">
                <a:solidFill>
                  <a:prstClr val="black"/>
                </a:solidFill>
              </a:rPr>
              <a:t>Ga naar </a:t>
            </a:r>
            <a:r>
              <a:rPr lang="nl-NL" sz="3600" b="1" dirty="0" smtClean="0">
                <a:solidFill>
                  <a:prstClr val="black"/>
                </a:solidFill>
                <a:hlinkClick r:id="rId2"/>
              </a:rPr>
              <a:t>http://wiskundekeuze.participoll.com</a:t>
            </a:r>
            <a:endParaRPr lang="nl-NL" sz="3600" b="1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nl-NL" sz="3600" b="1" dirty="0" smtClean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813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unter" descr="WordCloud#False#False"/>
          <p:cNvSpPr txBox="1"/>
          <p:nvPr/>
        </p:nvSpPr>
        <p:spPr>
          <a:xfrm>
            <a:off x="8318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pPr algn="ctr"/>
            <a:r>
              <a:rPr lang="nl-NL" sz="1400" smtClean="0">
                <a:solidFill>
                  <a:srgbClr val="FFFFFF"/>
                </a:solidFill>
                <a:latin typeface="Segoe UI" panose="020B0502040204020203" pitchFamily="34" charset="0"/>
              </a:rPr>
              <a:t>1</a:t>
            </a:r>
            <a:endParaRPr lang="nl-NL" sz="14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4" name="participoll" descr="12"/>
          <p:cNvSpPr txBox="1"/>
          <p:nvPr/>
        </p:nvSpPr>
        <p:spPr>
          <a:xfrm>
            <a:off x="8318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nl-NL"/>
          </a:p>
        </p:txBody>
      </p:sp>
      <p:sp>
        <p:nvSpPr>
          <p:cNvPr id="5" name="pp_status"/>
          <p:cNvSpPr txBox="1"/>
          <p:nvPr/>
        </p:nvSpPr>
        <p:spPr>
          <a:xfrm>
            <a:off x="5715000" y="6540500"/>
            <a:ext cx="3175000" cy="1905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r>
              <a:rPr lang="nl-NL" sz="900" smtClean="0">
                <a:solidFill>
                  <a:srgbClr val="FF0000"/>
                </a:solidFill>
                <a:latin typeface="Segoe UI" panose="020B0502040204020203" pitchFamily="34" charset="0"/>
              </a:rPr>
              <a:t>vote at wiskundekeuze.participoll.com</a:t>
            </a:r>
            <a:endParaRPr lang="nl-NL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6" name="Titel 2"/>
          <p:cNvSpPr txBox="1">
            <a:spLocks/>
          </p:cNvSpPr>
          <p:nvPr/>
        </p:nvSpPr>
        <p:spPr>
          <a:xfrm>
            <a:off x="899592" y="116632"/>
            <a:ext cx="8136904" cy="158358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nl-NL" b="1" dirty="0" smtClean="0">
                <a:solidFill>
                  <a:schemeClr val="accent6"/>
                </a:solidFill>
              </a:rPr>
              <a:t>Waar denk je aan bij wiskunde A</a:t>
            </a:r>
            <a:endParaRPr lang="nl-NL" b="1" dirty="0">
              <a:solidFill>
                <a:schemeClr val="accent6"/>
              </a:solidFill>
            </a:endParaRPr>
          </a:p>
        </p:txBody>
      </p:sp>
      <p:pic>
        <p:nvPicPr>
          <p:cNvPr id="2050" name="Picture 2" descr="https://wordcloud.participoll.net/index.php?userid=37450&amp;ts=16121763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24744"/>
            <a:ext cx="648072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2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" tmFilter="0, 0; 0.125,0.2665; 0.25,0.4; 0.375,0.465; 0.5,0.5;  0.625,0.535; 0.75,0.6; 0.875,0.7335; 1,1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unter" descr="WordCloud#False#False"/>
          <p:cNvSpPr txBox="1"/>
          <p:nvPr/>
        </p:nvSpPr>
        <p:spPr>
          <a:xfrm>
            <a:off x="8318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pPr algn="ctr"/>
            <a:r>
              <a:rPr lang="nl-NL" sz="1400" smtClean="0">
                <a:solidFill>
                  <a:srgbClr val="FFFFFF"/>
                </a:solidFill>
                <a:latin typeface="Segoe UI" panose="020B0502040204020203" pitchFamily="34" charset="0"/>
              </a:rPr>
              <a:t>1</a:t>
            </a:r>
            <a:endParaRPr lang="nl-NL" sz="14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4" name="participoll" descr="12"/>
          <p:cNvSpPr txBox="1"/>
          <p:nvPr/>
        </p:nvSpPr>
        <p:spPr>
          <a:xfrm>
            <a:off x="8318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nl-NL"/>
          </a:p>
        </p:txBody>
      </p:sp>
      <p:sp>
        <p:nvSpPr>
          <p:cNvPr id="5" name="pp_status"/>
          <p:cNvSpPr txBox="1"/>
          <p:nvPr/>
        </p:nvSpPr>
        <p:spPr>
          <a:xfrm>
            <a:off x="5715000" y="6540500"/>
            <a:ext cx="3175000" cy="1905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r>
              <a:rPr lang="nl-NL" sz="900" smtClean="0">
                <a:solidFill>
                  <a:srgbClr val="FF0000"/>
                </a:solidFill>
                <a:latin typeface="Segoe UI" panose="020B0502040204020203" pitchFamily="34" charset="0"/>
              </a:rPr>
              <a:t>vote at wiskundekeuze.participoll.com</a:t>
            </a:r>
            <a:endParaRPr lang="nl-NL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6" name="Titel 2"/>
          <p:cNvSpPr txBox="1">
            <a:spLocks/>
          </p:cNvSpPr>
          <p:nvPr/>
        </p:nvSpPr>
        <p:spPr>
          <a:xfrm>
            <a:off x="899592" y="116632"/>
            <a:ext cx="8136904" cy="158358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nl-NL" b="1" dirty="0" smtClean="0">
                <a:solidFill>
                  <a:schemeClr val="accent6"/>
                </a:solidFill>
              </a:rPr>
              <a:t>Waar denk je aan bij wiskunde B</a:t>
            </a:r>
            <a:endParaRPr lang="nl-NL" b="1" dirty="0">
              <a:solidFill>
                <a:schemeClr val="accent6"/>
              </a:solidFill>
            </a:endParaRPr>
          </a:p>
        </p:txBody>
      </p:sp>
      <p:pic>
        <p:nvPicPr>
          <p:cNvPr id="3074" name="Picture 2" descr="https://wordcloud.participoll.net/index.php?userid=37450&amp;ts=16121765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69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" tmFilter="0, 0; 0.125,0.2665; 0.25,0.4; 0.375,0.465; 0.5,0.5;  0.625,0.535; 0.75,0.6; 0.875,0.7335; 1,1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068061"/>
              </p:ext>
            </p:extLst>
          </p:nvPr>
        </p:nvGraphicFramePr>
        <p:xfrm>
          <a:off x="999282" y="483023"/>
          <a:ext cx="8120161" cy="518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4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4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1079">
                <a:tc>
                  <a:txBody>
                    <a:bodyPr/>
                    <a:lstStyle/>
                    <a:p>
                      <a:r>
                        <a:rPr lang="nl-NL" dirty="0" smtClean="0"/>
                        <a:t>Klas 1,2,3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Klas 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Klas 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Klas 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WO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079">
                <a:tc>
                  <a:txBody>
                    <a:bodyPr/>
                    <a:lstStyle/>
                    <a:p>
                      <a:endParaRPr lang="nl-NL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Wiskunde</a:t>
                      </a:r>
                      <a:r>
                        <a:rPr lang="nl-NL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</a:t>
                      </a:r>
                      <a:endParaRPr lang="nl-NL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Wiskunde C</a:t>
                      </a:r>
                      <a:endParaRPr lang="nl-NL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Alfa</a:t>
                      </a:r>
                      <a:endParaRPr lang="nl-NL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079">
                <a:tc>
                  <a:txBody>
                    <a:bodyPr/>
                    <a:lstStyle/>
                    <a:p>
                      <a:endParaRPr lang="nl-NL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Wiskunde</a:t>
                      </a:r>
                      <a:r>
                        <a:rPr lang="nl-NL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A/C</a:t>
                      </a:r>
                      <a:endParaRPr lang="nl-NL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079">
                <a:tc>
                  <a:txBody>
                    <a:bodyPr/>
                    <a:lstStyle/>
                    <a:p>
                      <a:endParaRPr lang="nl-NL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Wiskunde A</a:t>
                      </a:r>
                      <a:endParaRPr lang="nl-NL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Wiskunde</a:t>
                      </a:r>
                      <a:r>
                        <a:rPr lang="nl-NL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</a:t>
                      </a:r>
                      <a:endParaRPr lang="nl-NL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Alfa, Gamma</a:t>
                      </a:r>
                      <a:endParaRPr lang="nl-NL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079">
                <a:tc>
                  <a:txBody>
                    <a:bodyPr/>
                    <a:lstStyle/>
                    <a:p>
                      <a:r>
                        <a:rPr lang="nl-NL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Wiskunde</a:t>
                      </a:r>
                      <a:endParaRPr lang="nl-NL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079">
                <a:tc>
                  <a:txBody>
                    <a:bodyPr/>
                    <a:lstStyle/>
                    <a:p>
                      <a:endParaRPr lang="nl-NL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1079">
                <a:tc>
                  <a:txBody>
                    <a:bodyPr/>
                    <a:lstStyle/>
                    <a:p>
                      <a:endParaRPr lang="nl-NL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Wiskunde</a:t>
                      </a:r>
                      <a:r>
                        <a:rPr lang="nl-NL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</a:t>
                      </a:r>
                      <a:endParaRPr lang="nl-NL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Wiskunde</a:t>
                      </a:r>
                      <a:r>
                        <a:rPr lang="nl-NL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</a:t>
                      </a:r>
                      <a:endParaRPr lang="nl-NL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Wiskunde</a:t>
                      </a:r>
                      <a:r>
                        <a:rPr lang="nl-NL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</a:t>
                      </a:r>
                      <a:endParaRPr lang="nl-NL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Alfa, Gamma, Bèta</a:t>
                      </a:r>
                      <a:endParaRPr lang="nl-NL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7"/>
          <a:stretch/>
        </p:blipFill>
        <p:spPr bwMode="auto">
          <a:xfrm>
            <a:off x="0" y="0"/>
            <a:ext cx="8995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953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z="4000" b="1" dirty="0" smtClean="0">
                <a:solidFill>
                  <a:schemeClr val="accent6"/>
                </a:solidFill>
              </a:rPr>
              <a:t>Wiskunde en profie</a:t>
            </a:r>
            <a:r>
              <a:rPr lang="nl-NL" sz="4000" b="1" dirty="0">
                <a:solidFill>
                  <a:schemeClr val="accent6"/>
                </a:solidFill>
              </a:rPr>
              <a:t>l</a:t>
            </a:r>
            <a:endParaRPr lang="nl-NL" sz="4000" b="1" dirty="0" smtClean="0">
              <a:solidFill>
                <a:schemeClr val="accent6"/>
              </a:solidFill>
            </a:endParaRPr>
          </a:p>
        </p:txBody>
      </p:sp>
      <p:graphicFrame>
        <p:nvGraphicFramePr>
          <p:cNvPr id="13" name="Group 2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90183"/>
              </p:ext>
            </p:extLst>
          </p:nvPr>
        </p:nvGraphicFramePr>
        <p:xfrm>
          <a:off x="1187624" y="1484785"/>
          <a:ext cx="6934200" cy="2808311"/>
        </p:xfrm>
        <a:graphic>
          <a:graphicData uri="http://schemas.openxmlformats.org/drawingml/2006/table">
            <a:tbl>
              <a:tblPr/>
              <a:tblGrid>
                <a:gridCol w="124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7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imes-Bold"/>
                        </a:rPr>
                        <a:t>Profiel</a:t>
                      </a:r>
                      <a:endParaRPr kumimoji="0" lang="nl-N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imes-Bold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imes-Roman"/>
                        </a:rPr>
                        <a:t>Verplicht (studielasturen)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imes-Roman"/>
                        </a:rPr>
                        <a:t>Keuze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imes-Roman"/>
                        </a:rPr>
                        <a:t>CM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imes-Roman"/>
                        </a:rPr>
                        <a:t>WC (480)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imes-Roman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imes-Roman"/>
                        </a:rPr>
                        <a:t>WA (520) of WB (600)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imes-Roman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imes-Roman"/>
                        </a:rPr>
                        <a:t>EM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imes-Roman"/>
                        </a:rPr>
                        <a:t>WA (520)</a:t>
                      </a:r>
                      <a:endParaRPr kumimoji="0" lang="nl-N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imes-Roman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imes-Roman"/>
                        </a:rPr>
                        <a:t>WB (600)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imes-Roman"/>
                        </a:rPr>
                        <a:t>NG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imes-Roman"/>
                        </a:rPr>
                        <a:t>WA (520)</a:t>
                      </a: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imes-Roman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imes-Roman"/>
                        </a:rPr>
                        <a:t>WB (600)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imes-Roman"/>
                        </a:rPr>
                        <a:t>NT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imes-Roman"/>
                        </a:rPr>
                        <a:t>WB (600)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imes-Roman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7"/>
          <a:stretch/>
        </p:blipFill>
        <p:spPr bwMode="auto">
          <a:xfrm>
            <a:off x="0" y="0"/>
            <a:ext cx="8995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80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074552"/>
              </p:ext>
            </p:extLst>
          </p:nvPr>
        </p:nvGraphicFramePr>
        <p:xfrm>
          <a:off x="1116013" y="1916113"/>
          <a:ext cx="7696200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Werkblad" r:id="rId3" imgW="2447912" imgH="695513" progId="Excel.Sheet.8">
                  <p:embed/>
                </p:oleObj>
              </mc:Choice>
              <mc:Fallback>
                <p:oleObj name="Werkblad" r:id="rId3" imgW="2447912" imgH="69551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16113"/>
                        <a:ext cx="7696200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nl-NL" sz="4000" b="1" dirty="0" smtClean="0">
                <a:solidFill>
                  <a:schemeClr val="accent6"/>
                </a:solidFill>
              </a:rPr>
              <a:t>Verdeling uren per leerjaar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7"/>
          <a:stretch/>
        </p:blipFill>
        <p:spPr bwMode="auto">
          <a:xfrm>
            <a:off x="0" y="0"/>
            <a:ext cx="8995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47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nl-NL" sz="4000" b="1" dirty="0" smtClean="0">
                <a:solidFill>
                  <a:schemeClr val="accent6"/>
                </a:solidFill>
              </a:rPr>
              <a:t>Onderwerpen</a:t>
            </a:r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018415"/>
              </p:ext>
            </p:extLst>
          </p:nvPr>
        </p:nvGraphicFramePr>
        <p:xfrm>
          <a:off x="1043608" y="908720"/>
          <a:ext cx="6579895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867">
                <a:tc>
                  <a:txBody>
                    <a:bodyPr/>
                    <a:lstStyle/>
                    <a:p>
                      <a:r>
                        <a:rPr lang="nl-NL" b="1" dirty="0" smtClean="0"/>
                        <a:t>Domein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Wis C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Wis A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Wis B</a:t>
                      </a:r>
                      <a:endParaRPr lang="nl-N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867">
                <a:tc>
                  <a:txBody>
                    <a:bodyPr/>
                    <a:lstStyle/>
                    <a:p>
                      <a:r>
                        <a:rPr lang="nl-NL" b="1" dirty="0" smtClean="0"/>
                        <a:t>Vaardigheden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X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X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X</a:t>
                      </a:r>
                      <a:endParaRPr lang="nl-N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867">
                <a:tc>
                  <a:txBody>
                    <a:bodyPr/>
                    <a:lstStyle/>
                    <a:p>
                      <a:r>
                        <a:rPr lang="nl-NL" b="1" dirty="0" smtClean="0"/>
                        <a:t>Algebra en tellen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X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X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867">
                <a:tc>
                  <a:txBody>
                    <a:bodyPr/>
                    <a:lstStyle/>
                    <a:p>
                      <a:r>
                        <a:rPr lang="nl-NL" b="1" dirty="0" smtClean="0"/>
                        <a:t>Verbanden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X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X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867">
                <a:tc>
                  <a:txBody>
                    <a:bodyPr/>
                    <a:lstStyle/>
                    <a:p>
                      <a:r>
                        <a:rPr lang="nl-NL" b="1" dirty="0" smtClean="0"/>
                        <a:t>Veranderingen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X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X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867">
                <a:tc>
                  <a:txBody>
                    <a:bodyPr/>
                    <a:lstStyle/>
                    <a:p>
                      <a:r>
                        <a:rPr lang="nl-NL" b="1" dirty="0" smtClean="0"/>
                        <a:t>Statistiek en kansrekening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X (SE)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X (SE)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867">
                <a:tc>
                  <a:txBody>
                    <a:bodyPr/>
                    <a:lstStyle/>
                    <a:p>
                      <a:r>
                        <a:rPr lang="nl-NL" b="1" dirty="0" smtClean="0"/>
                        <a:t>Keuzeonderwerpen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X (SE)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X (SE)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X (SE)</a:t>
                      </a:r>
                      <a:endParaRPr lang="nl-N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867">
                <a:tc>
                  <a:txBody>
                    <a:bodyPr/>
                    <a:lstStyle/>
                    <a:p>
                      <a:r>
                        <a:rPr lang="nl-NL" b="1" dirty="0" smtClean="0"/>
                        <a:t>Logisch</a:t>
                      </a:r>
                      <a:r>
                        <a:rPr lang="nl-NL" b="1" baseline="0" dirty="0" smtClean="0"/>
                        <a:t> redeneren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X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867">
                <a:tc>
                  <a:txBody>
                    <a:bodyPr/>
                    <a:lstStyle/>
                    <a:p>
                      <a:r>
                        <a:rPr lang="nl-NL" b="1" dirty="0" smtClean="0"/>
                        <a:t>Vorm en</a:t>
                      </a:r>
                      <a:r>
                        <a:rPr lang="nl-NL" b="1" baseline="0" dirty="0" smtClean="0"/>
                        <a:t> ruimte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X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085">
                <a:tc>
                  <a:txBody>
                    <a:bodyPr/>
                    <a:lstStyle/>
                    <a:p>
                      <a:r>
                        <a:rPr lang="nl-NL" b="1" dirty="0" smtClean="0"/>
                        <a:t>Formules,</a:t>
                      </a:r>
                      <a:r>
                        <a:rPr lang="nl-NL" b="1" baseline="0" dirty="0" smtClean="0"/>
                        <a:t> functies, grafieken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X</a:t>
                      </a:r>
                      <a:endParaRPr lang="nl-N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867">
                <a:tc>
                  <a:txBody>
                    <a:bodyPr/>
                    <a:lstStyle/>
                    <a:p>
                      <a:r>
                        <a:rPr lang="nl-NL" b="1" dirty="0" err="1" smtClean="0"/>
                        <a:t>Diff</a:t>
                      </a:r>
                      <a:r>
                        <a:rPr lang="nl-NL" b="1" dirty="0" smtClean="0"/>
                        <a:t>. en integraal</a:t>
                      </a:r>
                      <a:r>
                        <a:rPr lang="nl-NL" b="1" baseline="0" dirty="0" smtClean="0"/>
                        <a:t>rekening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X</a:t>
                      </a:r>
                      <a:endParaRPr lang="nl-N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867">
                <a:tc>
                  <a:txBody>
                    <a:bodyPr/>
                    <a:lstStyle/>
                    <a:p>
                      <a:r>
                        <a:rPr lang="nl-NL" b="1" dirty="0" smtClean="0"/>
                        <a:t>Goniometrische</a:t>
                      </a:r>
                      <a:r>
                        <a:rPr lang="nl-NL" b="1" baseline="0" dirty="0" smtClean="0"/>
                        <a:t> functies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X</a:t>
                      </a:r>
                      <a:endParaRPr lang="nl-N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867">
                <a:tc>
                  <a:txBody>
                    <a:bodyPr/>
                    <a:lstStyle/>
                    <a:p>
                      <a:r>
                        <a:rPr lang="nl-NL" b="1" dirty="0" smtClean="0"/>
                        <a:t>Meetkunde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X </a:t>
                      </a:r>
                      <a:endParaRPr lang="nl-N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7"/>
          <a:stretch/>
        </p:blipFill>
        <p:spPr bwMode="auto">
          <a:xfrm>
            <a:off x="0" y="0"/>
            <a:ext cx="8995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14771</TotalTime>
  <Words>343</Words>
  <Application>Microsoft Office PowerPoint</Application>
  <PresentationFormat>Diavoorstelling (4:3)</PresentationFormat>
  <Paragraphs>146</Paragraphs>
  <Slides>14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9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5" baseType="lpstr">
      <vt:lpstr>Arial</vt:lpstr>
      <vt:lpstr>Calibri</vt:lpstr>
      <vt:lpstr>Cambria Math</vt:lpstr>
      <vt:lpstr>Garamond</vt:lpstr>
      <vt:lpstr>Segoe UI</vt:lpstr>
      <vt:lpstr>Times New Roman</vt:lpstr>
      <vt:lpstr>Times-Bold</vt:lpstr>
      <vt:lpstr>Times-Roman</vt:lpstr>
      <vt:lpstr>Wingdings 3</vt:lpstr>
      <vt:lpstr>12_Kantoorthema</vt:lpstr>
      <vt:lpstr>Werkblad</vt:lpstr>
      <vt:lpstr>Wiskunde in de bovenbouw</vt:lpstr>
      <vt:lpstr>PowerPoint-presentatie</vt:lpstr>
      <vt:lpstr>PowerPoint-presentatie</vt:lpstr>
      <vt:lpstr>PowerPoint-presentatie</vt:lpstr>
      <vt:lpstr>PowerPoint-presentatie</vt:lpstr>
      <vt:lpstr>PowerPoint-presentatie</vt:lpstr>
      <vt:lpstr>Wiskunde en profiel</vt:lpstr>
      <vt:lpstr>Verdeling uren per leerjaar</vt:lpstr>
      <vt:lpstr>Onderwerpen</vt:lpstr>
      <vt:lpstr>Voorbeelden verschil Wa en Wb </vt:lpstr>
      <vt:lpstr>Welke wiskunde past bij jou?</vt:lpstr>
      <vt:lpstr>Belangrijke punten</vt:lpstr>
      <vt:lpstr>Keuze maken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Keuzebegeleiding in klas 3</dc:title>
  <dc:creator>B. Scheperboer</dc:creator>
  <cp:lastModifiedBy>Enteke Assink</cp:lastModifiedBy>
  <cp:revision>116</cp:revision>
  <dcterms:created xsi:type="dcterms:W3CDTF">2004-10-18T16:22:01Z</dcterms:created>
  <dcterms:modified xsi:type="dcterms:W3CDTF">2021-02-01T10:14:07Z</dcterms:modified>
</cp:coreProperties>
</file>